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2"/>
  </p:notesMasterIdLst>
  <p:sldIdLst>
    <p:sldId id="256" r:id="rId5"/>
    <p:sldId id="260" r:id="rId6"/>
    <p:sldId id="257" r:id="rId7"/>
    <p:sldId id="258" r:id="rId8"/>
    <p:sldId id="259" r:id="rId9"/>
    <p:sldId id="266" r:id="rId10"/>
    <p:sldId id="267" r:id="rId11"/>
    <p:sldId id="268" r:id="rId12"/>
    <p:sldId id="269" r:id="rId13"/>
    <p:sldId id="276" r:id="rId14"/>
    <p:sldId id="277" r:id="rId15"/>
    <p:sldId id="273" r:id="rId16"/>
    <p:sldId id="262" r:id="rId17"/>
    <p:sldId id="263" r:id="rId18"/>
    <p:sldId id="264" r:id="rId19"/>
    <p:sldId id="265" r:id="rId20"/>
    <p:sldId id="26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9" d="100"/>
          <a:sy n="89" d="100"/>
        </p:scale>
        <p:origin x="46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media/image1.png>
</file>

<file path=ppt/media/image10.jpeg>
</file>

<file path=ppt/media/image11.jpeg>
</file>

<file path=ppt/media/image12.jpeg>
</file>

<file path=ppt/media/image13.png>
</file>

<file path=ppt/media/image14.jpeg>
</file>

<file path=ppt/media/image15.jpeg>
</file>

<file path=ppt/media/image16.jpeg>
</file>

<file path=ppt/media/image17.png>
</file>

<file path=ppt/media/image18.png>
</file>

<file path=ppt/media/image19.png>
</file>

<file path=ppt/media/image2.tiff>
</file>

<file path=ppt/media/image3.pn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0D2DF3-C821-477C-850C-DEF9EE85B139}" type="datetimeFigureOut">
              <a:rPr lang="en-US" smtClean="0"/>
              <a:t>5/17/2023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21A70D-2413-410E-B2A1-BC03CE3E8E9E}" type="slidenum">
              <a:rPr lang="en-US" smtClean="0"/>
              <a:t>‹#›</a:t>
            </a:fld>
            <a:endParaRPr lang="en-US"/>
          </a:p>
        </p:txBody>
      </p:sp>
    </p:spTree>
    <p:extLst>
      <p:ext uri="{BB962C8B-B14F-4D97-AF65-F5344CB8AC3E}">
        <p14:creationId xmlns:p14="http://schemas.microsoft.com/office/powerpoint/2010/main" val="8954623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F4C9FC9-33A5-D44D-946C-8413C87AA530}" type="slidenum">
              <a:rPr lang="en-AU" smtClean="0"/>
              <a:t>1</a:t>
            </a:fld>
            <a:endParaRPr lang="en-AU"/>
          </a:p>
        </p:txBody>
      </p:sp>
    </p:spTree>
    <p:extLst>
      <p:ext uri="{BB962C8B-B14F-4D97-AF65-F5344CB8AC3E}">
        <p14:creationId xmlns:p14="http://schemas.microsoft.com/office/powerpoint/2010/main" val="1011444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F4C9FC9-33A5-D44D-946C-8413C87AA530}" type="slidenum">
              <a:rPr lang="en-AU" smtClean="0"/>
              <a:t>2</a:t>
            </a:fld>
            <a:endParaRPr lang="en-AU"/>
          </a:p>
        </p:txBody>
      </p:sp>
    </p:spTree>
    <p:extLst>
      <p:ext uri="{BB962C8B-B14F-4D97-AF65-F5344CB8AC3E}">
        <p14:creationId xmlns:p14="http://schemas.microsoft.com/office/powerpoint/2010/main" val="3325869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249de81d41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249de81d41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49de81d41_0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49de81d41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FD13CC4-57B1-4443-AEF9-E9D35EC553C3}" type="slidenum">
              <a:rPr lang="en-AU" smtClean="0"/>
              <a:t>13</a:t>
            </a:fld>
            <a:endParaRPr lang="en-AU"/>
          </a:p>
        </p:txBody>
      </p:sp>
    </p:spTree>
    <p:extLst>
      <p:ext uri="{BB962C8B-B14F-4D97-AF65-F5344CB8AC3E}">
        <p14:creationId xmlns:p14="http://schemas.microsoft.com/office/powerpoint/2010/main" val="1779038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5/17/2023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5/17/2023</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vi" smtClean="0"/>
              <a:pPr/>
              <a:t>‹#›</a:t>
            </a:fld>
            <a:endParaRPr lang="vi"/>
          </a:p>
        </p:txBody>
      </p:sp>
    </p:spTree>
    <p:extLst>
      <p:ext uri="{BB962C8B-B14F-4D97-AF65-F5344CB8AC3E}">
        <p14:creationId xmlns:p14="http://schemas.microsoft.com/office/powerpoint/2010/main" val="17018358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5/17/2023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033299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5/17/2023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5/17/2023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5/17/2023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5/17/2023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5/17/2023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 id="2147483763" r:id="rId12"/>
    <p:sldLayoutId id="2147483764" r:id="rId13"/>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abs.gov.au/census/find-census-data/quickstats/2021/SAL70301" TargetMode="External"/><Relationship Id="rId2" Type="http://schemas.openxmlformats.org/officeDocument/2006/relationships/hyperlink" Target="https://www.abc.net.au/news/2019-08-13/remote-community-yuendumu-running-out-of-drinking-water/11405024"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4.jpeg"/><Relationship Id="rId7" Type="http://schemas.openxmlformats.org/officeDocument/2006/relationships/image" Target="../media/image8.jpe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image" Target="../media/image5.jpeg"/><Relationship Id="rId9" Type="http://schemas.openxmlformats.org/officeDocument/2006/relationships/image" Target="../media/image10.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jpeg"/><Relationship Id="rId7" Type="http://schemas.openxmlformats.org/officeDocument/2006/relationships/image" Target="../media/image16.jpeg"/><Relationship Id="rId2" Type="http://schemas.openxmlformats.org/officeDocument/2006/relationships/image" Target="../media/image11.jpeg"/><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82148-5B6A-D14C-9E79-F3F0CF5110F2}"/>
              </a:ext>
            </a:extLst>
          </p:cNvPr>
          <p:cNvSpPr>
            <a:spLocks noGrp="1"/>
          </p:cNvSpPr>
          <p:nvPr>
            <p:ph type="ctrTitle"/>
          </p:nvPr>
        </p:nvSpPr>
        <p:spPr>
          <a:xfrm>
            <a:off x="360607" y="206062"/>
            <a:ext cx="2863403" cy="998582"/>
          </a:xfrm>
        </p:spPr>
        <p:txBody>
          <a:bodyPr/>
          <a:lstStyle/>
          <a:p>
            <a:r>
              <a:rPr lang="en-AU" dirty="0">
                <a:latin typeface="Times New Roman" panose="02020603050405020304" pitchFamily="18" charset="0"/>
                <a:cs typeface="Times New Roman" panose="02020603050405020304" pitchFamily="18" charset="0"/>
              </a:rPr>
              <a:t>group4</a:t>
            </a:r>
          </a:p>
        </p:txBody>
      </p:sp>
      <p:sp>
        <p:nvSpPr>
          <p:cNvPr id="3" name="Subtitle 2">
            <a:extLst>
              <a:ext uri="{FF2B5EF4-FFF2-40B4-BE49-F238E27FC236}">
                <a16:creationId xmlns:a16="http://schemas.microsoft.com/office/drawing/2014/main" id="{259FBDDF-8D2B-7047-9EA1-37F908499EF6}"/>
              </a:ext>
            </a:extLst>
          </p:cNvPr>
          <p:cNvSpPr>
            <a:spLocks noGrp="1"/>
          </p:cNvSpPr>
          <p:nvPr>
            <p:ph type="subTitle" idx="1"/>
          </p:nvPr>
        </p:nvSpPr>
        <p:spPr>
          <a:xfrm>
            <a:off x="502276" y="1416676"/>
            <a:ext cx="5950039" cy="3673699"/>
          </a:xfrm>
        </p:spPr>
        <p:txBody>
          <a:bodyPr>
            <a:normAutofit/>
          </a:bodyPr>
          <a:lstStyle/>
          <a:p>
            <a:pPr marL="342900" indent="-342900" algn="l">
              <a:buFont typeface="Arial" panose="020B0604020202020204" pitchFamily="34" charset="0"/>
              <a:buChar char="•"/>
            </a:pPr>
            <a:r>
              <a:rPr lang="en-AU" sz="1800" dirty="0">
                <a:latin typeface="Times New Roman" panose="02020603050405020304" pitchFamily="18" charset="0"/>
                <a:cs typeface="Times New Roman" panose="02020603050405020304" pitchFamily="18" charset="0"/>
              </a:rPr>
              <a:t>Township – Yuendumu, Tanami Desert, NT</a:t>
            </a:r>
          </a:p>
          <a:p>
            <a:pPr marL="342900" indent="-342900" algn="l">
              <a:buFont typeface="Arial" panose="020B0604020202020204" pitchFamily="34" charset="0"/>
              <a:buChar char="•"/>
            </a:pPr>
            <a:r>
              <a:rPr lang="en-AU" sz="1800" dirty="0">
                <a:latin typeface="Times New Roman" panose="02020603050405020304" pitchFamily="18" charset="0"/>
                <a:cs typeface="Times New Roman" panose="02020603050405020304" pitchFamily="18" charset="0"/>
              </a:rPr>
              <a:t>People/Community – Warlpiri and Anmatyerr</a:t>
            </a:r>
          </a:p>
          <a:p>
            <a:pPr marL="342900" indent="-342900" algn="l">
              <a:buFont typeface="Arial" panose="020B0604020202020204" pitchFamily="34" charset="0"/>
              <a:buChar char="•"/>
            </a:pPr>
            <a:r>
              <a:rPr lang="en-AU" sz="1800" dirty="0">
                <a:latin typeface="Times New Roman" panose="02020603050405020304" pitchFamily="18" charset="0"/>
                <a:cs typeface="Times New Roman" panose="02020603050405020304" pitchFamily="18" charset="0"/>
              </a:rPr>
              <a:t>Population – 700 to 800</a:t>
            </a:r>
          </a:p>
        </p:txBody>
      </p:sp>
      <p:pic>
        <p:nvPicPr>
          <p:cNvPr id="5" name="Picture 4">
            <a:extLst>
              <a:ext uri="{FF2B5EF4-FFF2-40B4-BE49-F238E27FC236}">
                <a16:creationId xmlns:a16="http://schemas.microsoft.com/office/drawing/2014/main" id="{00520A65-5847-F542-924F-3839636FD54B}"/>
              </a:ext>
            </a:extLst>
          </p:cNvPr>
          <p:cNvPicPr>
            <a:picLocks noChangeAspect="1"/>
          </p:cNvPicPr>
          <p:nvPr/>
        </p:nvPicPr>
        <p:blipFill>
          <a:blip r:embed="rId3"/>
          <a:stretch>
            <a:fillRect/>
          </a:stretch>
        </p:blipFill>
        <p:spPr>
          <a:xfrm>
            <a:off x="700682" y="3218237"/>
            <a:ext cx="4515744" cy="3074806"/>
          </a:xfrm>
          <a:prstGeom prst="rect">
            <a:avLst/>
          </a:prstGeom>
        </p:spPr>
      </p:pic>
      <p:pic>
        <p:nvPicPr>
          <p:cNvPr id="7" name="Picture 6">
            <a:extLst>
              <a:ext uri="{FF2B5EF4-FFF2-40B4-BE49-F238E27FC236}">
                <a16:creationId xmlns:a16="http://schemas.microsoft.com/office/drawing/2014/main" id="{2F8263E1-6F74-CE4D-AE51-4393AE50571A}"/>
              </a:ext>
            </a:extLst>
          </p:cNvPr>
          <p:cNvPicPr>
            <a:picLocks noChangeAspect="1"/>
          </p:cNvPicPr>
          <p:nvPr/>
        </p:nvPicPr>
        <p:blipFill>
          <a:blip r:embed="rId4"/>
          <a:stretch>
            <a:fillRect/>
          </a:stretch>
        </p:blipFill>
        <p:spPr>
          <a:xfrm>
            <a:off x="6096000" y="757109"/>
            <a:ext cx="5473700" cy="3644900"/>
          </a:xfrm>
          <a:prstGeom prst="rect">
            <a:avLst/>
          </a:prstGeom>
        </p:spPr>
      </p:pic>
      <p:sp>
        <p:nvSpPr>
          <p:cNvPr id="9" name="TextBox 8">
            <a:extLst>
              <a:ext uri="{FF2B5EF4-FFF2-40B4-BE49-F238E27FC236}">
                <a16:creationId xmlns:a16="http://schemas.microsoft.com/office/drawing/2014/main" id="{0E70E834-A948-B94E-86BF-B10487EC46D4}"/>
              </a:ext>
            </a:extLst>
          </p:cNvPr>
          <p:cNvSpPr txBox="1"/>
          <p:nvPr/>
        </p:nvSpPr>
        <p:spPr>
          <a:xfrm>
            <a:off x="7860406" y="4429375"/>
            <a:ext cx="1648495" cy="369332"/>
          </a:xfrm>
          <a:prstGeom prst="rect">
            <a:avLst/>
          </a:prstGeom>
          <a:noFill/>
        </p:spPr>
        <p:txBody>
          <a:bodyPr wrap="square" rtlCol="0">
            <a:spAutoFit/>
          </a:bodyPr>
          <a:lstStyle/>
          <a:p>
            <a:r>
              <a:rPr lang="en-AU" dirty="0">
                <a:solidFill>
                  <a:schemeClr val="bg1"/>
                </a:solidFill>
                <a:latin typeface="Times New Roman" panose="02020603050405020304" pitchFamily="18" charset="0"/>
                <a:cs typeface="Times New Roman" panose="02020603050405020304" pitchFamily="18" charset="0"/>
              </a:rPr>
              <a:t>(Beavan 2019)</a:t>
            </a:r>
          </a:p>
        </p:txBody>
      </p:sp>
    </p:spTree>
    <p:extLst>
      <p:ext uri="{BB962C8B-B14F-4D97-AF65-F5344CB8AC3E}">
        <p14:creationId xmlns:p14="http://schemas.microsoft.com/office/powerpoint/2010/main" val="2193053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0" y="3607815"/>
            <a:ext cx="9033412" cy="664399"/>
          </a:xfrm>
        </p:spPr>
        <p:txBody>
          <a:bodyPr/>
          <a:lstStyle/>
          <a:p>
            <a:r>
              <a:rPr lang="en-US" dirty="0"/>
              <a:t>Technologies used-</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0" y="4453394"/>
            <a:ext cx="8890907" cy="2137188"/>
          </a:xfrm>
        </p:spPr>
        <p:txBody>
          <a:bodyPr vert="horz" lIns="91440" tIns="45720" rIns="91440" bIns="45720" rtlCol="0" anchor="t">
            <a:normAutofit/>
          </a:bodyPr>
          <a:lstStyle/>
          <a:p>
            <a:r>
              <a:rPr lang="en-US" sz="1800" b="0" i="0" u="none" strike="noStrike" dirty="0">
                <a:solidFill>
                  <a:srgbClr val="000000"/>
                </a:solidFill>
                <a:effectLst/>
                <a:latin typeface="Arial" panose="020B0604020202020204" pitchFamily="34" charset="0"/>
              </a:rPr>
              <a:t>The basic technologies and devices of a gravity-fed water supply system using solar energy are </a:t>
            </a:r>
          </a:p>
          <a:p>
            <a:pPr marL="457200" indent="-457200">
              <a:buFont typeface="Arial" panose="020B0604020202020204" pitchFamily="34" charset="0"/>
              <a:buChar char="•"/>
            </a:pPr>
            <a:r>
              <a:rPr lang="en-US" dirty="0"/>
              <a:t>a solar panel</a:t>
            </a:r>
          </a:p>
          <a:p>
            <a:pPr marL="457200" indent="-457200">
              <a:buFont typeface="Arial" panose="020B0604020202020204" pitchFamily="34" charset="0"/>
              <a:buChar char="•"/>
            </a:pPr>
            <a:r>
              <a:rPr lang="en-US" dirty="0"/>
              <a:t>a battery</a:t>
            </a:r>
          </a:p>
          <a:p>
            <a:pPr marL="457200" indent="-457200">
              <a:buFont typeface="Arial" panose="020B0604020202020204" pitchFamily="34" charset="0"/>
              <a:buChar char="•"/>
            </a:pPr>
            <a:r>
              <a:rPr lang="en-US" dirty="0"/>
              <a:t>a water pump</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mtClean="0"/>
              <a:pPr/>
              <a:t>10</a:t>
            </a:fld>
            <a:endParaRPr lang="en-US" dirty="0"/>
          </a:p>
        </p:txBody>
      </p:sp>
      <p:sp>
        <p:nvSpPr>
          <p:cNvPr id="9" name="TextBox 8">
            <a:extLst>
              <a:ext uri="{FF2B5EF4-FFF2-40B4-BE49-F238E27FC236}">
                <a16:creationId xmlns:a16="http://schemas.microsoft.com/office/drawing/2014/main" id="{4386693E-C70F-829F-3A1D-F4F3FDD55612}"/>
              </a:ext>
            </a:extLst>
          </p:cNvPr>
          <p:cNvSpPr txBox="1"/>
          <p:nvPr/>
        </p:nvSpPr>
        <p:spPr>
          <a:xfrm>
            <a:off x="99085" y="1001735"/>
            <a:ext cx="8835241" cy="2554545"/>
          </a:xfrm>
          <a:prstGeom prst="rect">
            <a:avLst/>
          </a:prstGeom>
          <a:noFill/>
        </p:spPr>
        <p:txBody>
          <a:bodyPr wrap="square" rtlCol="0">
            <a:spAutoFit/>
          </a:bodyPr>
          <a:lstStyle/>
          <a:p>
            <a:r>
              <a:rPr lang="en-US" sz="4800" b="1" dirty="0">
                <a:latin typeface="+mj-lt"/>
              </a:rPr>
              <a:t>Approaches:</a:t>
            </a:r>
          </a:p>
          <a:p>
            <a:pPr marL="514350" indent="-514350">
              <a:buFont typeface="+mj-lt"/>
              <a:buAutoNum type="arabicPeriod"/>
            </a:pPr>
            <a:endParaRPr lang="en-US" sz="2800" dirty="0"/>
          </a:p>
          <a:p>
            <a:pPr marL="514350" indent="-514350">
              <a:buFont typeface="+mj-lt"/>
              <a:buAutoNum type="arabicPeriod"/>
            </a:pPr>
            <a:r>
              <a:rPr lang="en-US" sz="2800" dirty="0"/>
              <a:t>Direct Solar Pumping</a:t>
            </a:r>
          </a:p>
          <a:p>
            <a:pPr marL="514350" indent="-514350">
              <a:buFont typeface="+mj-lt"/>
              <a:buAutoNum type="arabicPeriod"/>
            </a:pPr>
            <a:r>
              <a:rPr lang="en-US" sz="2800" dirty="0"/>
              <a:t>Solar-Powered Battery System:</a:t>
            </a:r>
          </a:p>
          <a:p>
            <a:pPr marL="514350" indent="-514350">
              <a:buFont typeface="+mj-lt"/>
              <a:buAutoNum type="arabicPeriod"/>
            </a:pPr>
            <a:r>
              <a:rPr lang="en-US" sz="2800" dirty="0"/>
              <a:t>Solar-Powered Reverse Osmosis System</a:t>
            </a:r>
          </a:p>
        </p:txBody>
      </p:sp>
      <p:sp>
        <p:nvSpPr>
          <p:cNvPr id="10" name="Rectangle 9">
            <a:extLst>
              <a:ext uri="{FF2B5EF4-FFF2-40B4-BE49-F238E27FC236}">
                <a16:creationId xmlns:a16="http://schemas.microsoft.com/office/drawing/2014/main" id="{30939CBE-5308-8FB6-39CD-0C7B9DEBDED1}"/>
              </a:ext>
            </a:extLst>
          </p:cNvPr>
          <p:cNvSpPr/>
          <p:nvPr/>
        </p:nvSpPr>
        <p:spPr>
          <a:xfrm>
            <a:off x="8797878" y="972314"/>
            <a:ext cx="1187532" cy="76595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Storage</a:t>
            </a:r>
            <a:endParaRPr lang="en-AU" dirty="0"/>
          </a:p>
        </p:txBody>
      </p:sp>
      <p:cxnSp>
        <p:nvCxnSpPr>
          <p:cNvPr id="14" name="Straight Connector 13">
            <a:extLst>
              <a:ext uri="{FF2B5EF4-FFF2-40B4-BE49-F238E27FC236}">
                <a16:creationId xmlns:a16="http://schemas.microsoft.com/office/drawing/2014/main" id="{FAEC53B1-06B4-BEF1-4480-90A19A1BEB91}"/>
              </a:ext>
            </a:extLst>
          </p:cNvPr>
          <p:cNvCxnSpPr>
            <a:cxnSpLocks/>
          </p:cNvCxnSpPr>
          <p:nvPr/>
        </p:nvCxnSpPr>
        <p:spPr>
          <a:xfrm flipH="1">
            <a:off x="7423066" y="4265881"/>
            <a:ext cx="4387933"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Isosceles Triangle 14">
            <a:extLst>
              <a:ext uri="{FF2B5EF4-FFF2-40B4-BE49-F238E27FC236}">
                <a16:creationId xmlns:a16="http://schemas.microsoft.com/office/drawing/2014/main" id="{BA15E7E8-78E3-E368-3B5F-F9764E33BAC8}"/>
              </a:ext>
            </a:extLst>
          </p:cNvPr>
          <p:cNvSpPr/>
          <p:nvPr/>
        </p:nvSpPr>
        <p:spPr>
          <a:xfrm>
            <a:off x="11177522" y="2315218"/>
            <a:ext cx="492826" cy="587824"/>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a:t>
            </a:r>
            <a:endParaRPr lang="en-AU" dirty="0"/>
          </a:p>
        </p:txBody>
      </p:sp>
      <p:sp>
        <p:nvSpPr>
          <p:cNvPr id="16" name="Oval 15">
            <a:extLst>
              <a:ext uri="{FF2B5EF4-FFF2-40B4-BE49-F238E27FC236}">
                <a16:creationId xmlns:a16="http://schemas.microsoft.com/office/drawing/2014/main" id="{EBDFC367-F007-D94E-FF07-D467B2FBFFEE}"/>
              </a:ext>
            </a:extLst>
          </p:cNvPr>
          <p:cNvSpPr/>
          <p:nvPr/>
        </p:nvSpPr>
        <p:spPr>
          <a:xfrm>
            <a:off x="9811860" y="2470068"/>
            <a:ext cx="682831" cy="4393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endParaRPr lang="en-AU" dirty="0"/>
          </a:p>
        </p:txBody>
      </p:sp>
      <p:cxnSp>
        <p:nvCxnSpPr>
          <p:cNvPr id="18" name="Connector: Elbow 17">
            <a:extLst>
              <a:ext uri="{FF2B5EF4-FFF2-40B4-BE49-F238E27FC236}">
                <a16:creationId xmlns:a16="http://schemas.microsoft.com/office/drawing/2014/main" id="{AF8FAFFF-2919-A2A7-3DDE-7A4D2DE4DA76}"/>
              </a:ext>
            </a:extLst>
          </p:cNvPr>
          <p:cNvCxnSpPr>
            <a:stCxn id="16" idx="0"/>
          </p:cNvCxnSpPr>
          <p:nvPr/>
        </p:nvCxnSpPr>
        <p:spPr>
          <a:xfrm rot="16200000" flipV="1">
            <a:off x="9623339" y="1940131"/>
            <a:ext cx="718458" cy="3414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Smiley Face 21">
            <a:extLst>
              <a:ext uri="{FF2B5EF4-FFF2-40B4-BE49-F238E27FC236}">
                <a16:creationId xmlns:a16="http://schemas.microsoft.com/office/drawing/2014/main" id="{B9A48D56-DE31-7C69-FADD-5EA344F349F9}"/>
              </a:ext>
            </a:extLst>
          </p:cNvPr>
          <p:cNvSpPr/>
          <p:nvPr/>
        </p:nvSpPr>
        <p:spPr>
          <a:xfrm>
            <a:off x="7766462" y="3258509"/>
            <a:ext cx="356259" cy="312670"/>
          </a:xfrm>
          <a:prstGeom prst="smileyFac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AU"/>
          </a:p>
        </p:txBody>
      </p:sp>
      <p:cxnSp>
        <p:nvCxnSpPr>
          <p:cNvPr id="24" name="Straight Connector 23">
            <a:extLst>
              <a:ext uri="{FF2B5EF4-FFF2-40B4-BE49-F238E27FC236}">
                <a16:creationId xmlns:a16="http://schemas.microsoft.com/office/drawing/2014/main" id="{BCBF0CEE-7F06-0369-1F58-EAA0D3C62CFD}"/>
              </a:ext>
            </a:extLst>
          </p:cNvPr>
          <p:cNvCxnSpPr>
            <a:cxnSpLocks/>
          </p:cNvCxnSpPr>
          <p:nvPr/>
        </p:nvCxnSpPr>
        <p:spPr>
          <a:xfrm>
            <a:off x="7938655" y="3571179"/>
            <a:ext cx="0" cy="43345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F236B1B-AEEB-1E09-B694-FB15E9149503}"/>
              </a:ext>
            </a:extLst>
          </p:cNvPr>
          <p:cNvCxnSpPr>
            <a:cxnSpLocks/>
          </p:cNvCxnSpPr>
          <p:nvPr/>
        </p:nvCxnSpPr>
        <p:spPr>
          <a:xfrm flipH="1">
            <a:off x="7790213" y="4003066"/>
            <a:ext cx="148442" cy="2500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992C66D-978F-C6A1-B108-E7EFD51F7993}"/>
              </a:ext>
            </a:extLst>
          </p:cNvPr>
          <p:cNvCxnSpPr>
            <a:cxnSpLocks/>
          </p:cNvCxnSpPr>
          <p:nvPr/>
        </p:nvCxnSpPr>
        <p:spPr>
          <a:xfrm>
            <a:off x="7938655" y="4003066"/>
            <a:ext cx="148442" cy="262815"/>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C5F21B4-6F4D-2F9D-672B-9CB72E62ABC5}"/>
              </a:ext>
            </a:extLst>
          </p:cNvPr>
          <p:cNvCxnSpPr>
            <a:cxnSpLocks/>
          </p:cNvCxnSpPr>
          <p:nvPr/>
        </p:nvCxnSpPr>
        <p:spPr>
          <a:xfrm flipH="1">
            <a:off x="7846624" y="3570786"/>
            <a:ext cx="89064" cy="169858"/>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C103CBC-1D9D-562C-1019-40AE3FDA5E2D}"/>
              </a:ext>
            </a:extLst>
          </p:cNvPr>
          <p:cNvCxnSpPr>
            <a:cxnSpLocks/>
          </p:cNvCxnSpPr>
          <p:nvPr/>
        </p:nvCxnSpPr>
        <p:spPr>
          <a:xfrm>
            <a:off x="7926780" y="3563053"/>
            <a:ext cx="120982" cy="15297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ED088BB5-C1F5-C66E-482B-51B54BAA5040}"/>
              </a:ext>
            </a:extLst>
          </p:cNvPr>
          <p:cNvCxnSpPr>
            <a:cxnSpLocks/>
          </p:cNvCxnSpPr>
          <p:nvPr/>
        </p:nvCxnSpPr>
        <p:spPr>
          <a:xfrm rot="5400000">
            <a:off x="7822073" y="1854858"/>
            <a:ext cx="1519478" cy="128631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CB8109CE-2038-DAF4-D141-9F5B3EFD5787}"/>
              </a:ext>
            </a:extLst>
          </p:cNvPr>
          <p:cNvCxnSpPr>
            <a:cxnSpLocks/>
          </p:cNvCxnSpPr>
          <p:nvPr/>
        </p:nvCxnSpPr>
        <p:spPr>
          <a:xfrm flipH="1">
            <a:off x="10494691" y="2689758"/>
            <a:ext cx="7215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76132CEB-F631-F673-11A4-35461D31A4FC}"/>
              </a:ext>
            </a:extLst>
          </p:cNvPr>
          <p:cNvCxnSpPr>
            <a:cxnSpLocks/>
            <a:endCxn id="16" idx="4"/>
          </p:cNvCxnSpPr>
          <p:nvPr/>
        </p:nvCxnSpPr>
        <p:spPr>
          <a:xfrm flipV="1">
            <a:off x="10153276" y="2909449"/>
            <a:ext cx="0" cy="13436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1A0A576-ECEF-444D-3E7C-3033ECB5773C}"/>
              </a:ext>
            </a:extLst>
          </p:cNvPr>
          <p:cNvCxnSpPr>
            <a:cxnSpLocks/>
          </p:cNvCxnSpPr>
          <p:nvPr/>
        </p:nvCxnSpPr>
        <p:spPr>
          <a:xfrm>
            <a:off x="9811860" y="2909449"/>
            <a:ext cx="1886756" cy="0"/>
          </a:xfrm>
          <a:prstGeom prst="line">
            <a:avLst/>
          </a:prstGeom>
        </p:spPr>
        <p:style>
          <a:lnRef idx="1">
            <a:schemeClr val="accent1"/>
          </a:lnRef>
          <a:fillRef idx="0">
            <a:schemeClr val="accent1"/>
          </a:fillRef>
          <a:effectRef idx="0">
            <a:schemeClr val="accent1"/>
          </a:effectRef>
          <a:fontRef idx="minor">
            <a:schemeClr val="tx1"/>
          </a:fontRef>
        </p:style>
      </p:cxnSp>
      <p:pic>
        <p:nvPicPr>
          <p:cNvPr id="57" name="Picture 56">
            <a:extLst>
              <a:ext uri="{FF2B5EF4-FFF2-40B4-BE49-F238E27FC236}">
                <a16:creationId xmlns:a16="http://schemas.microsoft.com/office/drawing/2014/main" id="{D73591FF-C891-3DB2-4D88-B1049317FF48}"/>
              </a:ext>
            </a:extLst>
          </p:cNvPr>
          <p:cNvPicPr>
            <a:picLocks noChangeAspect="1"/>
          </p:cNvPicPr>
          <p:nvPr/>
        </p:nvPicPr>
        <p:blipFill>
          <a:blip r:embed="rId2"/>
          <a:stretch>
            <a:fillRect/>
          </a:stretch>
        </p:blipFill>
        <p:spPr>
          <a:xfrm>
            <a:off x="10288420" y="979544"/>
            <a:ext cx="693717" cy="693717"/>
          </a:xfrm>
          <a:prstGeom prst="rect">
            <a:avLst/>
          </a:prstGeom>
        </p:spPr>
      </p:pic>
      <p:cxnSp>
        <p:nvCxnSpPr>
          <p:cNvPr id="61" name="Straight Arrow Connector 60">
            <a:extLst>
              <a:ext uri="{FF2B5EF4-FFF2-40B4-BE49-F238E27FC236}">
                <a16:creationId xmlns:a16="http://schemas.microsoft.com/office/drawing/2014/main" id="{B04CAA26-23E1-3396-C12A-41B3FA2924F6}"/>
              </a:ext>
            </a:extLst>
          </p:cNvPr>
          <p:cNvCxnSpPr>
            <a:cxnSpLocks/>
          </p:cNvCxnSpPr>
          <p:nvPr/>
        </p:nvCxnSpPr>
        <p:spPr>
          <a:xfrm>
            <a:off x="9393382" y="4265881"/>
            <a:ext cx="0" cy="4549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2E3DE1BD-32EA-E14C-4DB3-A1781C368B1D}"/>
              </a:ext>
            </a:extLst>
          </p:cNvPr>
          <p:cNvCxnSpPr>
            <a:cxnSpLocks/>
          </p:cNvCxnSpPr>
          <p:nvPr/>
        </p:nvCxnSpPr>
        <p:spPr>
          <a:xfrm>
            <a:off x="9642763" y="4265881"/>
            <a:ext cx="0" cy="454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07284C88-D5BF-A1B8-B756-55501208715F}"/>
              </a:ext>
            </a:extLst>
          </p:cNvPr>
          <p:cNvSpPr txBox="1"/>
          <p:nvPr/>
        </p:nvSpPr>
        <p:spPr>
          <a:xfrm>
            <a:off x="9054260" y="4693387"/>
            <a:ext cx="928308" cy="369332"/>
          </a:xfrm>
          <a:prstGeom prst="rect">
            <a:avLst/>
          </a:prstGeom>
          <a:noFill/>
        </p:spPr>
        <p:txBody>
          <a:bodyPr wrap="square" rtlCol="0">
            <a:spAutoFit/>
          </a:bodyPr>
          <a:lstStyle/>
          <a:p>
            <a:r>
              <a:rPr lang="en-US" dirty="0"/>
              <a:t>Gravity</a:t>
            </a:r>
            <a:endParaRPr lang="en-AU" dirty="0"/>
          </a:p>
        </p:txBody>
      </p:sp>
    </p:spTree>
    <p:extLst>
      <p:ext uri="{BB962C8B-B14F-4D97-AF65-F5344CB8AC3E}">
        <p14:creationId xmlns:p14="http://schemas.microsoft.com/office/powerpoint/2010/main" val="1486703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21FC2230-C3A5-A19E-E290-8D6B2E4D0771}"/>
              </a:ext>
            </a:extLst>
          </p:cNvPr>
          <p:cNvSpPr>
            <a:spLocks noGrp="1"/>
          </p:cNvSpPr>
          <p:nvPr>
            <p:ph idx="1"/>
          </p:nvPr>
        </p:nvSpPr>
        <p:spPr>
          <a:xfrm>
            <a:off x="189782" y="62185"/>
            <a:ext cx="9779182" cy="3366815"/>
          </a:xfrm>
        </p:spPr>
        <p:txBody>
          <a:bodyPr/>
          <a:lstStyle/>
          <a:p>
            <a:r>
              <a:rPr lang="en-US" sz="3200" b="1" u="sng" dirty="0">
                <a:latin typeface="+mj-lt"/>
              </a:rPr>
              <a:t>Benefits:</a:t>
            </a:r>
          </a:p>
          <a:p>
            <a:pPr marL="457200" indent="-457200">
              <a:buFont typeface="Arial" panose="020B0604020202020204" pitchFamily="34" charset="0"/>
              <a:buChar char="•"/>
            </a:pPr>
            <a:r>
              <a:rPr lang="en-US" dirty="0"/>
              <a:t>Uses renewable and sustainable source of energy that reduces dependence on fossil fuels.</a:t>
            </a:r>
          </a:p>
          <a:p>
            <a:pPr marL="457200" indent="-457200">
              <a:buFont typeface="Arial" panose="020B0604020202020204" pitchFamily="34" charset="0"/>
              <a:buChar char="•"/>
            </a:pPr>
            <a:r>
              <a:rPr lang="en-US" dirty="0"/>
              <a:t>Low-maintenance system that does not require much upkeep once installed.</a:t>
            </a:r>
          </a:p>
          <a:p>
            <a:pPr marL="457200" indent="-457200">
              <a:buFont typeface="Arial" panose="020B0604020202020204" pitchFamily="34" charset="0"/>
              <a:buChar char="•"/>
            </a:pPr>
            <a:r>
              <a:rPr lang="en-US" dirty="0"/>
              <a:t> Can provide water even in remote areas where there is no access to grid electricity.</a:t>
            </a:r>
            <a:endParaRPr lang="en-AU" dirty="0"/>
          </a:p>
        </p:txBody>
      </p:sp>
      <p:sp>
        <p:nvSpPr>
          <p:cNvPr id="14" name="TextBox 13">
            <a:extLst>
              <a:ext uri="{FF2B5EF4-FFF2-40B4-BE49-F238E27FC236}">
                <a16:creationId xmlns:a16="http://schemas.microsoft.com/office/drawing/2014/main" id="{8ABE3EC7-FC20-555F-EFD1-EB3874476150}"/>
              </a:ext>
            </a:extLst>
          </p:cNvPr>
          <p:cNvSpPr txBox="1"/>
          <p:nvPr/>
        </p:nvSpPr>
        <p:spPr>
          <a:xfrm>
            <a:off x="528675" y="3230592"/>
            <a:ext cx="11473543" cy="3477875"/>
          </a:xfrm>
          <a:prstGeom prst="rect">
            <a:avLst/>
          </a:prstGeom>
          <a:noFill/>
        </p:spPr>
        <p:txBody>
          <a:bodyPr wrap="square" rtlCol="0">
            <a:spAutoFit/>
          </a:bodyPr>
          <a:lstStyle/>
          <a:p>
            <a:pPr algn="r"/>
            <a:r>
              <a:rPr lang="en-US" sz="2800" b="1" u="sng" dirty="0">
                <a:latin typeface="+mj-lt"/>
              </a:rPr>
              <a:t>Constraints:</a:t>
            </a:r>
          </a:p>
          <a:p>
            <a:pPr marL="457200" indent="-457200" algn="r">
              <a:buFont typeface="Arial" panose="020B0604020202020204" pitchFamily="34" charset="0"/>
              <a:buChar char="•"/>
            </a:pPr>
            <a:r>
              <a:rPr lang="en-US" sz="2400" dirty="0"/>
              <a:t>The amount of solar energy available can vary depending on the season and weather conditions. In some cases, this can impact the reliability of the system, especially during periods of low sunlight.</a:t>
            </a:r>
          </a:p>
          <a:p>
            <a:pPr marL="457200" indent="-457200" algn="r">
              <a:buFont typeface="Arial" panose="020B0604020202020204" pitchFamily="34" charset="0"/>
              <a:buChar char="•"/>
            </a:pPr>
            <a:endParaRPr lang="en-US" sz="2400" dirty="0"/>
          </a:p>
          <a:p>
            <a:pPr marL="457200" indent="-457200" algn="r">
              <a:buFont typeface="Arial" panose="020B0604020202020204" pitchFamily="34" charset="0"/>
              <a:buChar char="•"/>
            </a:pPr>
            <a:r>
              <a:rPr lang="en-US" sz="2400" dirty="0"/>
              <a:t>To ensure that the system provides sufficient water supply, it is important to accurately size the components of the system, including the solar panels, battery storage, and water storage tank. This can be a challenge in some cases, particularly in areas with variable water demand.</a:t>
            </a:r>
            <a:endParaRPr lang="en-AU" sz="2400" dirty="0"/>
          </a:p>
        </p:txBody>
      </p:sp>
    </p:spTree>
    <p:extLst>
      <p:ext uri="{BB962C8B-B14F-4D97-AF65-F5344CB8AC3E}">
        <p14:creationId xmlns:p14="http://schemas.microsoft.com/office/powerpoint/2010/main" val="1527386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003A5E2-8F37-D546-BCD9-24A2037BB54D}"/>
              </a:ext>
            </a:extLst>
          </p:cNvPr>
          <p:cNvSpPr>
            <a:spLocks noGrp="1"/>
          </p:cNvSpPr>
          <p:nvPr>
            <p:ph type="sldNum" sz="quarter" idx="12"/>
          </p:nvPr>
        </p:nvSpPr>
        <p:spPr/>
        <p:txBody>
          <a:bodyPr/>
          <a:lstStyle/>
          <a:p>
            <a:fld id="{294A09A9-5501-47C1-A89A-A340965A2BE2}" type="slidenum">
              <a:rPr lang="en-US" smtClean="0"/>
              <a:pPr/>
              <a:t>12</a:t>
            </a:fld>
            <a:endParaRPr lang="en-US" dirty="0"/>
          </a:p>
        </p:txBody>
      </p:sp>
      <p:sp>
        <p:nvSpPr>
          <p:cNvPr id="17" name="TextBox 16">
            <a:extLst>
              <a:ext uri="{FF2B5EF4-FFF2-40B4-BE49-F238E27FC236}">
                <a16:creationId xmlns:a16="http://schemas.microsoft.com/office/drawing/2014/main" id="{2686FDBC-387F-441C-AAF0-06463FA781FC}"/>
              </a:ext>
            </a:extLst>
          </p:cNvPr>
          <p:cNvSpPr txBox="1"/>
          <p:nvPr/>
        </p:nvSpPr>
        <p:spPr>
          <a:xfrm>
            <a:off x="334544" y="562605"/>
            <a:ext cx="11772900" cy="6494085"/>
          </a:xfrm>
          <a:prstGeom prst="rect">
            <a:avLst/>
          </a:prstGeom>
          <a:noFill/>
        </p:spPr>
        <p:txBody>
          <a:bodyPr wrap="square" rtlCol="0">
            <a:spAutoFit/>
          </a:bodyPr>
          <a:lstStyle/>
          <a:p>
            <a:r>
              <a:rPr lang="en-US" sz="3600" b="1" u="sng" dirty="0">
                <a:solidFill>
                  <a:schemeClr val="bg1"/>
                </a:solidFill>
                <a:latin typeface="+mj-lt"/>
              </a:rPr>
              <a:t>Impacts:</a:t>
            </a:r>
          </a:p>
          <a:p>
            <a:pPr marL="685800" indent="-685800">
              <a:buFont typeface="Arial" panose="020B0604020202020204" pitchFamily="34" charset="0"/>
              <a:buChar char="•"/>
            </a:pPr>
            <a:r>
              <a:rPr lang="en-US" sz="3200" dirty="0">
                <a:solidFill>
                  <a:schemeClr val="bg1"/>
                </a:solidFill>
              </a:rPr>
              <a:t>A solar-powered gravity-fed water supply system can be more cost-effective than traditional water supply systems that rely on grid electricity or diesel generators.</a:t>
            </a:r>
          </a:p>
          <a:p>
            <a:pPr marL="685800" indent="-685800">
              <a:buFont typeface="Arial" panose="020B0604020202020204" pitchFamily="34" charset="0"/>
              <a:buChar char="•"/>
            </a:pPr>
            <a:r>
              <a:rPr lang="en-US" sz="3200" dirty="0">
                <a:solidFill>
                  <a:schemeClr val="bg1"/>
                </a:solidFill>
              </a:rPr>
              <a:t>It is a renewable energy solution that can reduce reliance on fossil fuels and lower greenhouse gas emissions. This can have environmental benefits for the local community and contribute to Australia's efforts to maintain a low-carbon economy.</a:t>
            </a:r>
          </a:p>
          <a:p>
            <a:pPr marL="685800" indent="-685800">
              <a:buFont typeface="Arial" panose="020B0604020202020204" pitchFamily="34" charset="0"/>
              <a:buChar char="•"/>
            </a:pPr>
            <a:r>
              <a:rPr lang="en-US" sz="3200" dirty="0">
                <a:solidFill>
                  <a:schemeClr val="bg1"/>
                </a:solidFill>
              </a:rPr>
              <a:t>By providing clean drinking water, a solar-powered gravity-fed water supply system can improve public health outcomes, reducing the incidence of waterborne diseases and improving the overall health and safety of the community.</a:t>
            </a:r>
            <a:endParaRPr lang="en-AU" sz="3200" dirty="0">
              <a:solidFill>
                <a:schemeClr val="bg1"/>
              </a:solidFill>
            </a:endParaRPr>
          </a:p>
        </p:txBody>
      </p:sp>
    </p:spTree>
    <p:extLst>
      <p:ext uri="{BB962C8B-B14F-4D97-AF65-F5344CB8AC3E}">
        <p14:creationId xmlns:p14="http://schemas.microsoft.com/office/powerpoint/2010/main" val="2639983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BEE55-19BE-F199-77AB-6DDE4A92BBC2}"/>
              </a:ext>
            </a:extLst>
          </p:cNvPr>
          <p:cNvSpPr>
            <a:spLocks noGrp="1"/>
          </p:cNvSpPr>
          <p:nvPr>
            <p:ph type="title"/>
          </p:nvPr>
        </p:nvSpPr>
        <p:spPr>
          <a:xfrm>
            <a:off x="838200" y="218477"/>
            <a:ext cx="10554478" cy="978245"/>
          </a:xfrm>
        </p:spPr>
        <p:txBody>
          <a:bodyPr>
            <a:noAutofit/>
          </a:bodyPr>
          <a:lstStyle/>
          <a:p>
            <a:r>
              <a:rPr lang="en-AU" sz="3000" b="1" u="sng" dirty="0"/>
              <a:t>REVERSE OSMOSIS SYSTEM (WIND ENERGY)  </a:t>
            </a:r>
            <a:r>
              <a:rPr lang="en-AU" sz="3000" b="1" dirty="0"/>
              <a:t>- </a:t>
            </a:r>
            <a:r>
              <a:rPr lang="en-AU" sz="3000" b="1" dirty="0" err="1"/>
              <a:t>Nuyang</a:t>
            </a:r>
            <a:r>
              <a:rPr lang="en-AU" sz="3000" b="1" dirty="0"/>
              <a:t> Rai</a:t>
            </a:r>
            <a:endParaRPr lang="en-AU" sz="3000" dirty="0"/>
          </a:p>
        </p:txBody>
      </p:sp>
      <p:pic>
        <p:nvPicPr>
          <p:cNvPr id="1026" name="Picture 2">
            <a:extLst>
              <a:ext uri="{FF2B5EF4-FFF2-40B4-BE49-F238E27FC236}">
                <a16:creationId xmlns:a16="http://schemas.microsoft.com/office/drawing/2014/main" id="{76DDD624-C39D-C52C-3B56-C5E55CC22F57}"/>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19657" b="8542"/>
          <a:stretch/>
        </p:blipFill>
        <p:spPr bwMode="auto">
          <a:xfrm>
            <a:off x="855322" y="4252822"/>
            <a:ext cx="10631108" cy="2565389"/>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6DD17617-11B5-A1D0-C586-0933144FB6F4}"/>
              </a:ext>
            </a:extLst>
          </p:cNvPr>
          <p:cNvCxnSpPr>
            <a:cxnSpLocks/>
          </p:cNvCxnSpPr>
          <p:nvPr/>
        </p:nvCxnSpPr>
        <p:spPr>
          <a:xfrm>
            <a:off x="3321698" y="3800488"/>
            <a:ext cx="0" cy="6813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0D8024CE-D35E-586D-8F82-DCDBDAB715CE}"/>
              </a:ext>
            </a:extLst>
          </p:cNvPr>
          <p:cNvSpPr/>
          <p:nvPr/>
        </p:nvSpPr>
        <p:spPr>
          <a:xfrm>
            <a:off x="2721375" y="2998294"/>
            <a:ext cx="1200646" cy="8110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extBox 7">
            <a:extLst>
              <a:ext uri="{FF2B5EF4-FFF2-40B4-BE49-F238E27FC236}">
                <a16:creationId xmlns:a16="http://schemas.microsoft.com/office/drawing/2014/main" id="{23671810-F0A6-F416-AD71-6D4C760C84EE}"/>
              </a:ext>
            </a:extLst>
          </p:cNvPr>
          <p:cNvSpPr txBox="1"/>
          <p:nvPr/>
        </p:nvSpPr>
        <p:spPr>
          <a:xfrm>
            <a:off x="2721382" y="3249921"/>
            <a:ext cx="1200639" cy="307777"/>
          </a:xfrm>
          <a:prstGeom prst="rect">
            <a:avLst/>
          </a:prstGeom>
          <a:noFill/>
        </p:spPr>
        <p:txBody>
          <a:bodyPr wrap="square" rtlCol="0">
            <a:spAutoFit/>
          </a:bodyPr>
          <a:lstStyle/>
          <a:p>
            <a:r>
              <a:rPr lang="en-AU" sz="1400" dirty="0"/>
              <a:t>Wind turbine</a:t>
            </a:r>
          </a:p>
        </p:txBody>
      </p:sp>
      <p:sp>
        <p:nvSpPr>
          <p:cNvPr id="9" name="TextBox 8">
            <a:extLst>
              <a:ext uri="{FF2B5EF4-FFF2-40B4-BE49-F238E27FC236}">
                <a16:creationId xmlns:a16="http://schemas.microsoft.com/office/drawing/2014/main" id="{B09D8D7D-BC8B-2114-218A-63E3896A65CC}"/>
              </a:ext>
            </a:extLst>
          </p:cNvPr>
          <p:cNvSpPr txBox="1"/>
          <p:nvPr/>
        </p:nvSpPr>
        <p:spPr>
          <a:xfrm>
            <a:off x="718458" y="1230304"/>
            <a:ext cx="4709366" cy="461665"/>
          </a:xfrm>
          <a:prstGeom prst="rect">
            <a:avLst/>
          </a:prstGeom>
          <a:noFill/>
        </p:spPr>
        <p:txBody>
          <a:bodyPr wrap="none" rtlCol="0">
            <a:spAutoFit/>
          </a:bodyPr>
          <a:lstStyle/>
          <a:p>
            <a:r>
              <a:rPr lang="en-AU" sz="2400" b="1" dirty="0"/>
              <a:t>Flowchart of how the system works</a:t>
            </a:r>
          </a:p>
        </p:txBody>
      </p:sp>
      <p:sp>
        <p:nvSpPr>
          <p:cNvPr id="10" name="TextBox 9">
            <a:extLst>
              <a:ext uri="{FF2B5EF4-FFF2-40B4-BE49-F238E27FC236}">
                <a16:creationId xmlns:a16="http://schemas.microsoft.com/office/drawing/2014/main" id="{F0A1E0B9-F6AF-05BE-9217-868E9665A530}"/>
              </a:ext>
            </a:extLst>
          </p:cNvPr>
          <p:cNvSpPr txBox="1"/>
          <p:nvPr/>
        </p:nvSpPr>
        <p:spPr>
          <a:xfrm>
            <a:off x="718458" y="1640329"/>
            <a:ext cx="11202747" cy="1323439"/>
          </a:xfrm>
          <a:prstGeom prst="rect">
            <a:avLst/>
          </a:prstGeom>
          <a:noFill/>
        </p:spPr>
        <p:txBody>
          <a:bodyPr wrap="none" rtlCol="0">
            <a:spAutoFit/>
          </a:bodyPr>
          <a:lstStyle/>
          <a:p>
            <a:pPr marL="285750" indent="-285750">
              <a:buFont typeface="Arial" panose="020B0604020202020204" pitchFamily="34" charset="0"/>
              <a:buChar char="•"/>
            </a:pPr>
            <a:r>
              <a:rPr lang="en-AU" sz="2000" dirty="0"/>
              <a:t>Impure water is pumped from the river.</a:t>
            </a:r>
          </a:p>
          <a:p>
            <a:pPr marL="285750" indent="-285750">
              <a:buFont typeface="Arial" panose="020B0604020202020204" pitchFamily="34" charset="0"/>
              <a:buChar char="•"/>
            </a:pPr>
            <a:r>
              <a:rPr lang="en-AU" sz="2000" dirty="0"/>
              <a:t>Pre-treatment components are added in the impure water</a:t>
            </a:r>
          </a:p>
          <a:p>
            <a:pPr marL="285750" indent="-285750">
              <a:buFont typeface="Arial" panose="020B0604020202020204" pitchFamily="34" charset="0"/>
              <a:buChar char="•"/>
            </a:pPr>
            <a:r>
              <a:rPr lang="en-AU" sz="2000" dirty="0"/>
              <a:t>It is pushed through the RO membrane with the help of high-pressure pump powered by wind turbine.</a:t>
            </a:r>
          </a:p>
          <a:p>
            <a:pPr marL="285750" indent="-285750">
              <a:buFont typeface="Arial" panose="020B0604020202020204" pitchFamily="34" charset="0"/>
              <a:buChar char="•"/>
            </a:pPr>
            <a:r>
              <a:rPr lang="en-AU" sz="2000" dirty="0"/>
              <a:t>Filtered again where the impurities are dumped and clean water is stored.</a:t>
            </a:r>
          </a:p>
        </p:txBody>
      </p:sp>
      <p:sp>
        <p:nvSpPr>
          <p:cNvPr id="11" name="TextBox 10">
            <a:extLst>
              <a:ext uri="{FF2B5EF4-FFF2-40B4-BE49-F238E27FC236}">
                <a16:creationId xmlns:a16="http://schemas.microsoft.com/office/drawing/2014/main" id="{624C0102-1143-4D06-CE19-FA6CD0A401EB}"/>
              </a:ext>
            </a:extLst>
          </p:cNvPr>
          <p:cNvSpPr txBox="1"/>
          <p:nvPr/>
        </p:nvSpPr>
        <p:spPr>
          <a:xfrm>
            <a:off x="2790383" y="4594778"/>
            <a:ext cx="1453804" cy="276999"/>
          </a:xfrm>
          <a:prstGeom prst="rect">
            <a:avLst/>
          </a:prstGeom>
          <a:noFill/>
        </p:spPr>
        <p:txBody>
          <a:bodyPr wrap="square" rtlCol="0">
            <a:spAutoFit/>
          </a:bodyPr>
          <a:lstStyle/>
          <a:p>
            <a:r>
              <a:rPr lang="en-AU" sz="1200" dirty="0"/>
              <a:t>High pressure</a:t>
            </a:r>
          </a:p>
        </p:txBody>
      </p:sp>
    </p:spTree>
    <p:extLst>
      <p:ext uri="{BB962C8B-B14F-4D97-AF65-F5344CB8AC3E}">
        <p14:creationId xmlns:p14="http://schemas.microsoft.com/office/powerpoint/2010/main" val="1939466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BBC539-EC30-CA1F-8E4C-A1728C5792F2}"/>
              </a:ext>
            </a:extLst>
          </p:cNvPr>
          <p:cNvSpPr>
            <a:spLocks noGrp="1"/>
          </p:cNvSpPr>
          <p:nvPr>
            <p:ph idx="1"/>
          </p:nvPr>
        </p:nvSpPr>
        <p:spPr>
          <a:xfrm>
            <a:off x="679579" y="1164566"/>
            <a:ext cx="10722429" cy="5198912"/>
          </a:xfrm>
        </p:spPr>
        <p:txBody>
          <a:bodyPr>
            <a:normAutofit fontScale="70000" lnSpcReduction="20000"/>
          </a:bodyPr>
          <a:lstStyle/>
          <a:p>
            <a:pPr marL="0" indent="0">
              <a:buNone/>
            </a:pPr>
            <a:r>
              <a:rPr lang="en-AU" sz="2900" b="1" dirty="0"/>
              <a:t>Three different approaches:</a:t>
            </a:r>
          </a:p>
          <a:p>
            <a:pPr marL="457200" indent="-457200">
              <a:buFont typeface="+mj-lt"/>
              <a:buAutoNum type="arabicPeriod"/>
            </a:pPr>
            <a:r>
              <a:rPr lang="en-AU" sz="2400" dirty="0"/>
              <a:t>Research and Concept Development: </a:t>
            </a:r>
            <a:r>
              <a:rPr lang="en-US" sz="2400" dirty="0"/>
              <a:t>we conduct research and explore various concepts and technologies such as, studying existing reverse osmosis system, how the filter works and different types of treatment components. </a:t>
            </a:r>
            <a:endParaRPr lang="en-AU" sz="2400" dirty="0"/>
          </a:p>
          <a:p>
            <a:pPr marL="457200" indent="-457200">
              <a:buFont typeface="+mj-lt"/>
              <a:buAutoNum type="arabicPeriod"/>
            </a:pPr>
            <a:r>
              <a:rPr lang="en-AU" sz="2400" dirty="0"/>
              <a:t>System Integration and Engineering: </a:t>
            </a:r>
            <a:r>
              <a:rPr lang="en-US" sz="2400" dirty="0"/>
              <a:t>this is to make sure everything functions properly and efficiently by taking factors into consideration.</a:t>
            </a:r>
            <a:endParaRPr lang="en-AU" sz="2400" dirty="0"/>
          </a:p>
          <a:p>
            <a:pPr marL="457200" indent="-457200">
              <a:buFont typeface="+mj-lt"/>
              <a:buAutoNum type="arabicPeriod"/>
            </a:pPr>
            <a:r>
              <a:rPr lang="en-AU" sz="2400" dirty="0"/>
              <a:t>Prototyping and Testing: </a:t>
            </a:r>
            <a:r>
              <a:rPr lang="en-US" sz="2400" dirty="0"/>
              <a:t>this approach is to identify any design flaws and make necessary adjustments.</a:t>
            </a:r>
            <a:endParaRPr lang="en-AU" sz="2400" dirty="0"/>
          </a:p>
          <a:p>
            <a:endParaRPr lang="en-AU" sz="2400" dirty="0"/>
          </a:p>
          <a:p>
            <a:pPr marL="0" indent="0">
              <a:buNone/>
            </a:pPr>
            <a:r>
              <a:rPr lang="en-AU" sz="2900" b="1" dirty="0"/>
              <a:t>Technologies and devices used:</a:t>
            </a:r>
          </a:p>
          <a:p>
            <a:r>
              <a:rPr lang="en-AU" sz="2400" dirty="0"/>
              <a:t>Reverse Osmosis (RO) membrane</a:t>
            </a:r>
          </a:p>
          <a:p>
            <a:r>
              <a:rPr lang="en-AU" sz="2400" dirty="0"/>
              <a:t>High-Pressure Pump</a:t>
            </a:r>
          </a:p>
          <a:p>
            <a:r>
              <a:rPr lang="en-AU" sz="2400" dirty="0"/>
              <a:t>Pre-treatment and Post-treatment components</a:t>
            </a:r>
          </a:p>
          <a:p>
            <a:r>
              <a:rPr lang="en-AU" sz="2400" dirty="0"/>
              <a:t>Wind turbine</a:t>
            </a:r>
          </a:p>
          <a:p>
            <a:r>
              <a:rPr lang="en-AU" sz="2400" dirty="0"/>
              <a:t>Control Panel</a:t>
            </a:r>
          </a:p>
          <a:p>
            <a:endParaRPr lang="en-AU" sz="2400" dirty="0"/>
          </a:p>
          <a:p>
            <a:endParaRPr lang="en-AU" sz="2400" dirty="0"/>
          </a:p>
        </p:txBody>
      </p:sp>
    </p:spTree>
    <p:extLst>
      <p:ext uri="{BB962C8B-B14F-4D97-AF65-F5344CB8AC3E}">
        <p14:creationId xmlns:p14="http://schemas.microsoft.com/office/powerpoint/2010/main" val="30785210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5898BB-DA71-B06A-FE6E-9E310D9062BE}"/>
              </a:ext>
            </a:extLst>
          </p:cNvPr>
          <p:cNvSpPr>
            <a:spLocks noGrp="1"/>
          </p:cNvSpPr>
          <p:nvPr>
            <p:ph idx="1"/>
          </p:nvPr>
        </p:nvSpPr>
        <p:spPr>
          <a:xfrm>
            <a:off x="838200" y="597159"/>
            <a:ext cx="10515600" cy="5701004"/>
          </a:xfrm>
        </p:spPr>
        <p:txBody>
          <a:bodyPr>
            <a:normAutofit lnSpcReduction="10000"/>
          </a:bodyPr>
          <a:lstStyle/>
          <a:p>
            <a:pPr marL="0" indent="0">
              <a:buNone/>
            </a:pPr>
            <a:r>
              <a:rPr lang="en-AU" b="1" dirty="0"/>
              <a:t>Benefits</a:t>
            </a:r>
          </a:p>
          <a:p>
            <a:r>
              <a:rPr lang="en-AU" sz="2400" dirty="0"/>
              <a:t>Improves public health</a:t>
            </a:r>
          </a:p>
          <a:p>
            <a:r>
              <a:rPr lang="en-AU" sz="2400" dirty="0"/>
              <a:t>Reduces the need to purchase bottled water</a:t>
            </a:r>
          </a:p>
          <a:p>
            <a:r>
              <a:rPr lang="en-AU" sz="2400" dirty="0"/>
              <a:t>Improves taste of the water</a:t>
            </a:r>
          </a:p>
          <a:p>
            <a:pPr marL="0" indent="0">
              <a:buNone/>
            </a:pPr>
            <a:endParaRPr lang="en-AU" dirty="0"/>
          </a:p>
          <a:p>
            <a:pPr marL="0" indent="0">
              <a:buNone/>
            </a:pPr>
            <a:r>
              <a:rPr lang="en-AU" b="1" dirty="0"/>
              <a:t>Potential Impacts</a:t>
            </a:r>
          </a:p>
          <a:p>
            <a:r>
              <a:rPr lang="en-AU" sz="2400" dirty="0"/>
              <a:t>Regular maintenance needed</a:t>
            </a:r>
          </a:p>
          <a:p>
            <a:r>
              <a:rPr lang="en-AU" sz="2400" dirty="0"/>
              <a:t>Uses a lot of water</a:t>
            </a:r>
          </a:p>
          <a:p>
            <a:pPr marL="0" indent="0">
              <a:buNone/>
            </a:pPr>
            <a:endParaRPr lang="en-AU" dirty="0"/>
          </a:p>
          <a:p>
            <a:pPr marL="0" indent="0">
              <a:buNone/>
            </a:pPr>
            <a:r>
              <a:rPr lang="en-AU" b="1" dirty="0"/>
              <a:t>Constraints</a:t>
            </a:r>
          </a:p>
          <a:p>
            <a:r>
              <a:rPr lang="en-AU" sz="2400" dirty="0"/>
              <a:t>Costly</a:t>
            </a:r>
          </a:p>
          <a:p>
            <a:r>
              <a:rPr lang="en-AU" sz="2400" dirty="0"/>
              <a:t>Fluctuation</a:t>
            </a:r>
          </a:p>
        </p:txBody>
      </p:sp>
    </p:spTree>
    <p:extLst>
      <p:ext uri="{BB962C8B-B14F-4D97-AF65-F5344CB8AC3E}">
        <p14:creationId xmlns:p14="http://schemas.microsoft.com/office/powerpoint/2010/main" val="31040987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E85DE73C-FFB1-4283-6DBE-88375F92D6FF}"/>
              </a:ext>
            </a:extLst>
          </p:cNvPr>
          <p:cNvGraphicFramePr>
            <a:graphicFrameLocks noGrp="1"/>
          </p:cNvGraphicFramePr>
          <p:nvPr>
            <p:ph idx="1"/>
            <p:extLst>
              <p:ext uri="{D42A27DB-BD31-4B8C-83A1-F6EECF244321}">
                <p14:modId xmlns:p14="http://schemas.microsoft.com/office/powerpoint/2010/main" val="3016281769"/>
              </p:ext>
            </p:extLst>
          </p:nvPr>
        </p:nvGraphicFramePr>
        <p:xfrm>
          <a:off x="581025" y="935458"/>
          <a:ext cx="11029950" cy="5328920"/>
        </p:xfrm>
        <a:graphic>
          <a:graphicData uri="http://schemas.openxmlformats.org/drawingml/2006/table">
            <a:tbl>
              <a:tblPr firstRow="1" bandRow="1">
                <a:tableStyleId>{5C22544A-7EE6-4342-B048-85BDC9FD1C3A}</a:tableStyleId>
              </a:tblPr>
              <a:tblGrid>
                <a:gridCol w="2205990">
                  <a:extLst>
                    <a:ext uri="{9D8B030D-6E8A-4147-A177-3AD203B41FA5}">
                      <a16:colId xmlns:a16="http://schemas.microsoft.com/office/drawing/2014/main" val="2596463100"/>
                    </a:ext>
                  </a:extLst>
                </a:gridCol>
                <a:gridCol w="2205990">
                  <a:extLst>
                    <a:ext uri="{9D8B030D-6E8A-4147-A177-3AD203B41FA5}">
                      <a16:colId xmlns:a16="http://schemas.microsoft.com/office/drawing/2014/main" val="2644074825"/>
                    </a:ext>
                  </a:extLst>
                </a:gridCol>
                <a:gridCol w="2205990">
                  <a:extLst>
                    <a:ext uri="{9D8B030D-6E8A-4147-A177-3AD203B41FA5}">
                      <a16:colId xmlns:a16="http://schemas.microsoft.com/office/drawing/2014/main" val="1169718663"/>
                    </a:ext>
                  </a:extLst>
                </a:gridCol>
                <a:gridCol w="2205990">
                  <a:extLst>
                    <a:ext uri="{9D8B030D-6E8A-4147-A177-3AD203B41FA5}">
                      <a16:colId xmlns:a16="http://schemas.microsoft.com/office/drawing/2014/main" val="622220617"/>
                    </a:ext>
                  </a:extLst>
                </a:gridCol>
                <a:gridCol w="2205990">
                  <a:extLst>
                    <a:ext uri="{9D8B030D-6E8A-4147-A177-3AD203B41FA5}">
                      <a16:colId xmlns:a16="http://schemas.microsoft.com/office/drawing/2014/main" val="1874129950"/>
                    </a:ext>
                  </a:extLst>
                </a:gridCol>
              </a:tblGrid>
              <a:tr h="370840">
                <a:tc>
                  <a:txBody>
                    <a:bodyPr/>
                    <a:lstStyle/>
                    <a:p>
                      <a:endParaRPr lang="en-US" dirty="0"/>
                    </a:p>
                  </a:txBody>
                  <a:tcPr/>
                </a:tc>
                <a:tc>
                  <a:txBody>
                    <a:bodyPr/>
                    <a:lstStyle/>
                    <a:p>
                      <a:r>
                        <a:rPr lang="en-US"/>
                        <a:t>Design 1</a:t>
                      </a:r>
                      <a:endParaRPr lang="en-US" dirty="0"/>
                    </a:p>
                  </a:txBody>
                  <a:tcPr/>
                </a:tc>
                <a:tc>
                  <a:txBody>
                    <a:bodyPr/>
                    <a:lstStyle/>
                    <a:p>
                      <a:r>
                        <a:rPr lang="en-US"/>
                        <a:t>Design 2</a:t>
                      </a:r>
                      <a:endParaRPr lang="en-US" dirty="0"/>
                    </a:p>
                  </a:txBody>
                  <a:tcPr/>
                </a:tc>
                <a:tc>
                  <a:txBody>
                    <a:bodyPr/>
                    <a:lstStyle/>
                    <a:p>
                      <a:r>
                        <a:rPr lang="en-US" dirty="0"/>
                        <a:t>Design 4</a:t>
                      </a:r>
                    </a:p>
                  </a:txBody>
                  <a:tcPr/>
                </a:tc>
                <a:tc>
                  <a:txBody>
                    <a:bodyPr/>
                    <a:lstStyle/>
                    <a:p>
                      <a:r>
                        <a:rPr lang="en-US" dirty="0"/>
                        <a:t>Design 5</a:t>
                      </a:r>
                    </a:p>
                  </a:txBody>
                  <a:tcPr/>
                </a:tc>
                <a:extLst>
                  <a:ext uri="{0D108BD9-81ED-4DB2-BD59-A6C34878D82A}">
                    <a16:rowId xmlns:a16="http://schemas.microsoft.com/office/drawing/2014/main" val="2514398647"/>
                  </a:ext>
                </a:extLst>
              </a:tr>
              <a:tr h="370840">
                <a:tc>
                  <a:txBody>
                    <a:bodyPr/>
                    <a:lstStyle/>
                    <a:p>
                      <a:r>
                        <a:rPr lang="en-US"/>
                        <a:t>Approach 1</a:t>
                      </a:r>
                      <a:endParaRPr lang="en-US" dirty="0"/>
                    </a:p>
                  </a:txBody>
                  <a:tcPr/>
                </a:tc>
                <a:tc>
                  <a:txBody>
                    <a:bodyPr/>
                    <a:lstStyle/>
                    <a:p>
                      <a:r>
                        <a:rPr lang="en-US"/>
                        <a:t>2.5/3</a:t>
                      </a:r>
                      <a:endParaRPr lang="en-US" dirty="0"/>
                    </a:p>
                  </a:txBody>
                  <a:tcPr/>
                </a:tc>
                <a:tc>
                  <a:txBody>
                    <a:bodyPr/>
                    <a:lstStyle/>
                    <a:p>
                      <a:r>
                        <a:rPr lang="en-US" dirty="0"/>
                        <a:t>2/3</a:t>
                      </a:r>
                    </a:p>
                  </a:txBody>
                  <a:tcPr/>
                </a:tc>
                <a:tc>
                  <a:txBody>
                    <a:bodyPr/>
                    <a:lstStyle/>
                    <a:p>
                      <a:r>
                        <a:rPr lang="en-US" dirty="0"/>
                        <a:t>3/3</a:t>
                      </a:r>
                    </a:p>
                  </a:txBody>
                  <a:tcPr/>
                </a:tc>
                <a:tc>
                  <a:txBody>
                    <a:bodyPr/>
                    <a:lstStyle/>
                    <a:p>
                      <a:r>
                        <a:rPr lang="en-US" dirty="0"/>
                        <a:t>2/3</a:t>
                      </a:r>
                    </a:p>
                  </a:txBody>
                  <a:tcPr/>
                </a:tc>
                <a:extLst>
                  <a:ext uri="{0D108BD9-81ED-4DB2-BD59-A6C34878D82A}">
                    <a16:rowId xmlns:a16="http://schemas.microsoft.com/office/drawing/2014/main" val="2559423966"/>
                  </a:ext>
                </a:extLst>
              </a:tr>
              <a:tr h="370840">
                <a:tc>
                  <a:txBody>
                    <a:bodyPr/>
                    <a:lstStyle/>
                    <a:p>
                      <a:r>
                        <a:rPr lang="en-US"/>
                        <a:t>Approach 2</a:t>
                      </a:r>
                      <a:endParaRPr lang="en-US" dirty="0"/>
                    </a:p>
                  </a:txBody>
                  <a:tcPr/>
                </a:tc>
                <a:tc>
                  <a:txBody>
                    <a:bodyPr/>
                    <a:lstStyle/>
                    <a:p>
                      <a:r>
                        <a:rPr lang="en-US"/>
                        <a:t>2.5/3</a:t>
                      </a:r>
                      <a:endParaRPr lang="en-US" dirty="0"/>
                    </a:p>
                  </a:txBody>
                  <a:tcPr/>
                </a:tc>
                <a:tc>
                  <a:txBody>
                    <a:bodyPr/>
                    <a:lstStyle/>
                    <a:p>
                      <a:r>
                        <a:rPr lang="en-US" dirty="0"/>
                        <a:t>3/3</a:t>
                      </a:r>
                    </a:p>
                  </a:txBody>
                  <a:tcPr/>
                </a:tc>
                <a:tc>
                  <a:txBody>
                    <a:bodyPr/>
                    <a:lstStyle/>
                    <a:p>
                      <a:r>
                        <a:rPr lang="en-US" dirty="0"/>
                        <a:t>2/3</a:t>
                      </a:r>
                    </a:p>
                  </a:txBody>
                  <a:tcPr/>
                </a:tc>
                <a:tc>
                  <a:txBody>
                    <a:bodyPr/>
                    <a:lstStyle/>
                    <a:p>
                      <a:r>
                        <a:rPr lang="en-US" dirty="0"/>
                        <a:t>2/3</a:t>
                      </a:r>
                    </a:p>
                  </a:txBody>
                  <a:tcPr/>
                </a:tc>
                <a:extLst>
                  <a:ext uri="{0D108BD9-81ED-4DB2-BD59-A6C34878D82A}">
                    <a16:rowId xmlns:a16="http://schemas.microsoft.com/office/drawing/2014/main" val="186325001"/>
                  </a:ext>
                </a:extLst>
              </a:tr>
              <a:tr h="370840">
                <a:tc>
                  <a:txBody>
                    <a:bodyPr/>
                    <a:lstStyle/>
                    <a:p>
                      <a:r>
                        <a:rPr lang="en-US"/>
                        <a:t>Approach 3</a:t>
                      </a:r>
                      <a:endParaRPr lang="en-US" dirty="0"/>
                    </a:p>
                  </a:txBody>
                  <a:tcPr/>
                </a:tc>
                <a:tc>
                  <a:txBody>
                    <a:bodyPr/>
                    <a:lstStyle/>
                    <a:p>
                      <a:r>
                        <a:rPr lang="en-US"/>
                        <a:t>2/3</a:t>
                      </a:r>
                      <a:endParaRPr lang="en-US" dirty="0"/>
                    </a:p>
                  </a:txBody>
                  <a:tcPr/>
                </a:tc>
                <a:tc>
                  <a:txBody>
                    <a:bodyPr/>
                    <a:lstStyle/>
                    <a:p>
                      <a:r>
                        <a:rPr lang="en-US" dirty="0"/>
                        <a:t>3/3</a:t>
                      </a:r>
                    </a:p>
                  </a:txBody>
                  <a:tcPr/>
                </a:tc>
                <a:tc>
                  <a:txBody>
                    <a:bodyPr/>
                    <a:lstStyle/>
                    <a:p>
                      <a:r>
                        <a:rPr lang="en-US" dirty="0"/>
                        <a:t>2/3</a:t>
                      </a:r>
                    </a:p>
                  </a:txBody>
                  <a:tcPr/>
                </a:tc>
                <a:tc>
                  <a:txBody>
                    <a:bodyPr/>
                    <a:lstStyle/>
                    <a:p>
                      <a:r>
                        <a:rPr lang="en-US" dirty="0"/>
                        <a:t>2.5/3</a:t>
                      </a:r>
                    </a:p>
                  </a:txBody>
                  <a:tcPr/>
                </a:tc>
                <a:extLst>
                  <a:ext uri="{0D108BD9-81ED-4DB2-BD59-A6C34878D82A}">
                    <a16:rowId xmlns:a16="http://schemas.microsoft.com/office/drawing/2014/main" val="859428448"/>
                  </a:ext>
                </a:extLst>
              </a:tr>
              <a:tr h="370840">
                <a:tc gridSpan="5">
                  <a:txBody>
                    <a:bodyPr/>
                    <a:lstStyle/>
                    <a:p>
                      <a:r>
                        <a:rPr lang="en-US" b="1"/>
                        <a:t>Design guidelines</a:t>
                      </a:r>
                      <a:endParaRPr lang="en-US" b="1"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824657598"/>
                  </a:ext>
                </a:extLst>
              </a:tr>
              <a:tr h="370840">
                <a:tc>
                  <a:txBody>
                    <a:bodyPr/>
                    <a:lstStyle/>
                    <a:p>
                      <a:r>
                        <a:rPr lang="en-US"/>
                        <a:t>Guideline 1:</a:t>
                      </a:r>
                    </a:p>
                    <a:p>
                      <a:r>
                        <a:rPr lang="en-US"/>
                        <a:t>Access and Equity</a:t>
                      </a:r>
                      <a:endParaRPr lang="en-US" dirty="0"/>
                    </a:p>
                  </a:txBody>
                  <a:tcPr/>
                </a:tc>
                <a:tc>
                  <a:txBody>
                    <a:bodyPr/>
                    <a:lstStyle/>
                    <a:p>
                      <a:r>
                        <a:rPr lang="en-US"/>
                        <a:t>2.5/3</a:t>
                      </a:r>
                      <a:endParaRPr lang="en-US" dirty="0"/>
                    </a:p>
                  </a:txBody>
                  <a:tcPr/>
                </a:tc>
                <a:tc>
                  <a:txBody>
                    <a:bodyPr/>
                    <a:lstStyle/>
                    <a:p>
                      <a:r>
                        <a:rPr lang="en-US" dirty="0"/>
                        <a:t>2/3</a:t>
                      </a:r>
                    </a:p>
                  </a:txBody>
                  <a:tcPr/>
                </a:tc>
                <a:tc>
                  <a:txBody>
                    <a:bodyPr/>
                    <a:lstStyle/>
                    <a:p>
                      <a:r>
                        <a:rPr lang="en-US" dirty="0"/>
                        <a:t>2/3</a:t>
                      </a:r>
                    </a:p>
                  </a:txBody>
                  <a:tcPr/>
                </a:tc>
                <a:tc>
                  <a:txBody>
                    <a:bodyPr/>
                    <a:lstStyle/>
                    <a:p>
                      <a:r>
                        <a:rPr lang="en-US" dirty="0"/>
                        <a:t>2.5/3</a:t>
                      </a:r>
                    </a:p>
                  </a:txBody>
                  <a:tcPr/>
                </a:tc>
                <a:extLst>
                  <a:ext uri="{0D108BD9-81ED-4DB2-BD59-A6C34878D82A}">
                    <a16:rowId xmlns:a16="http://schemas.microsoft.com/office/drawing/2014/main" val="3338841813"/>
                  </a:ext>
                </a:extLst>
              </a:tr>
              <a:tr h="370840">
                <a:tc>
                  <a:txBody>
                    <a:bodyPr/>
                    <a:lstStyle/>
                    <a:p>
                      <a:r>
                        <a:rPr lang="en-US" dirty="0"/>
                        <a:t>Guideline 2:</a:t>
                      </a:r>
                    </a:p>
                    <a:p>
                      <a:r>
                        <a:rPr lang="en-US" dirty="0"/>
                        <a:t>Health and Safety</a:t>
                      </a:r>
                    </a:p>
                  </a:txBody>
                  <a:tcPr/>
                </a:tc>
                <a:tc>
                  <a:txBody>
                    <a:bodyPr/>
                    <a:lstStyle/>
                    <a:p>
                      <a:r>
                        <a:rPr lang="en-US"/>
                        <a:t>3/3</a:t>
                      </a:r>
                      <a:endParaRPr lang="en-US" dirty="0"/>
                    </a:p>
                  </a:txBody>
                  <a:tcPr/>
                </a:tc>
                <a:tc>
                  <a:txBody>
                    <a:bodyPr/>
                    <a:lstStyle/>
                    <a:p>
                      <a:r>
                        <a:rPr lang="en-US" dirty="0"/>
                        <a:t>2.5/3</a:t>
                      </a:r>
                    </a:p>
                  </a:txBody>
                  <a:tcPr/>
                </a:tc>
                <a:tc>
                  <a:txBody>
                    <a:bodyPr/>
                    <a:lstStyle/>
                    <a:p>
                      <a:r>
                        <a:rPr lang="en-US" dirty="0"/>
                        <a:t>2/3</a:t>
                      </a:r>
                    </a:p>
                  </a:txBody>
                  <a:tcPr/>
                </a:tc>
                <a:tc>
                  <a:txBody>
                    <a:bodyPr/>
                    <a:lstStyle/>
                    <a:p>
                      <a:r>
                        <a:rPr lang="en-US" dirty="0"/>
                        <a:t>2.5/3</a:t>
                      </a:r>
                    </a:p>
                  </a:txBody>
                  <a:tcPr/>
                </a:tc>
                <a:extLst>
                  <a:ext uri="{0D108BD9-81ED-4DB2-BD59-A6C34878D82A}">
                    <a16:rowId xmlns:a16="http://schemas.microsoft.com/office/drawing/2014/main" val="849661491"/>
                  </a:ext>
                </a:extLst>
              </a:tr>
              <a:tr h="370840">
                <a:tc>
                  <a:txBody>
                    <a:bodyPr/>
                    <a:lstStyle/>
                    <a:p>
                      <a:r>
                        <a:rPr lang="en-US" dirty="0"/>
                        <a:t>Guideline 3:</a:t>
                      </a:r>
                    </a:p>
                    <a:p>
                      <a:r>
                        <a:rPr lang="en-US" dirty="0"/>
                        <a:t>Environmental health</a:t>
                      </a:r>
                    </a:p>
                  </a:txBody>
                  <a:tcPr/>
                </a:tc>
                <a:tc>
                  <a:txBody>
                    <a:bodyPr/>
                    <a:lstStyle/>
                    <a:p>
                      <a:r>
                        <a:rPr lang="en-US" dirty="0"/>
                        <a:t>2/3</a:t>
                      </a:r>
                    </a:p>
                  </a:txBody>
                  <a:tcPr/>
                </a:tc>
                <a:tc>
                  <a:txBody>
                    <a:bodyPr/>
                    <a:lstStyle/>
                    <a:p>
                      <a:r>
                        <a:rPr lang="en-US" dirty="0"/>
                        <a:t>3/3</a:t>
                      </a:r>
                    </a:p>
                  </a:txBody>
                  <a:tcPr/>
                </a:tc>
                <a:tc>
                  <a:txBody>
                    <a:bodyPr/>
                    <a:lstStyle/>
                    <a:p>
                      <a:r>
                        <a:rPr lang="en-US" dirty="0"/>
                        <a:t>3/3</a:t>
                      </a:r>
                    </a:p>
                  </a:txBody>
                  <a:tcPr/>
                </a:tc>
                <a:tc>
                  <a:txBody>
                    <a:bodyPr/>
                    <a:lstStyle/>
                    <a:p>
                      <a:r>
                        <a:rPr lang="en-US" dirty="0"/>
                        <a:t>2.5/3</a:t>
                      </a:r>
                    </a:p>
                  </a:txBody>
                  <a:tcPr/>
                </a:tc>
                <a:extLst>
                  <a:ext uri="{0D108BD9-81ED-4DB2-BD59-A6C34878D82A}">
                    <a16:rowId xmlns:a16="http://schemas.microsoft.com/office/drawing/2014/main" val="2289824633"/>
                  </a:ext>
                </a:extLst>
              </a:tr>
              <a:tr h="370840">
                <a:tc>
                  <a:txBody>
                    <a:bodyPr/>
                    <a:lstStyle/>
                    <a:p>
                      <a:r>
                        <a:rPr lang="en-US" dirty="0"/>
                        <a:t>Guideline 4:</a:t>
                      </a:r>
                    </a:p>
                    <a:p>
                      <a:r>
                        <a:rPr lang="en-US" dirty="0"/>
                        <a:t>Affordability</a:t>
                      </a:r>
                    </a:p>
                  </a:txBody>
                  <a:tcPr/>
                </a:tc>
                <a:tc>
                  <a:txBody>
                    <a:bodyPr/>
                    <a:lstStyle/>
                    <a:p>
                      <a:r>
                        <a:rPr lang="en-US" dirty="0"/>
                        <a:t>2/3</a:t>
                      </a:r>
                    </a:p>
                  </a:txBody>
                  <a:tcPr/>
                </a:tc>
                <a:tc>
                  <a:txBody>
                    <a:bodyPr/>
                    <a:lstStyle/>
                    <a:p>
                      <a:r>
                        <a:rPr lang="en-US" dirty="0"/>
                        <a:t>2.5/3</a:t>
                      </a:r>
                    </a:p>
                  </a:txBody>
                  <a:tcPr/>
                </a:tc>
                <a:tc>
                  <a:txBody>
                    <a:bodyPr/>
                    <a:lstStyle/>
                    <a:p>
                      <a:r>
                        <a:rPr lang="en-US" dirty="0"/>
                        <a:t>2/3</a:t>
                      </a:r>
                    </a:p>
                  </a:txBody>
                  <a:tcPr/>
                </a:tc>
                <a:tc>
                  <a:txBody>
                    <a:bodyPr/>
                    <a:lstStyle/>
                    <a:p>
                      <a:r>
                        <a:rPr lang="en-US" dirty="0"/>
                        <a:t>2.5/3</a:t>
                      </a:r>
                    </a:p>
                  </a:txBody>
                  <a:tcPr/>
                </a:tc>
                <a:extLst>
                  <a:ext uri="{0D108BD9-81ED-4DB2-BD59-A6C34878D82A}">
                    <a16:rowId xmlns:a16="http://schemas.microsoft.com/office/drawing/2014/main" val="59069906"/>
                  </a:ext>
                </a:extLst>
              </a:tr>
              <a:tr h="370840">
                <a:tc>
                  <a:txBody>
                    <a:bodyPr/>
                    <a:lstStyle/>
                    <a:p>
                      <a:r>
                        <a:rPr lang="en-US"/>
                        <a:t>Cultural appropriateness</a:t>
                      </a:r>
                      <a:endParaRPr lang="en-US" dirty="0"/>
                    </a:p>
                  </a:txBody>
                  <a:tcPr/>
                </a:tc>
                <a:tc>
                  <a:txBody>
                    <a:bodyPr/>
                    <a:lstStyle/>
                    <a:p>
                      <a:r>
                        <a:rPr lang="en-US"/>
                        <a:t>2.5/3</a:t>
                      </a:r>
                      <a:endParaRPr lang="en-US" dirty="0"/>
                    </a:p>
                  </a:txBody>
                  <a:tcPr/>
                </a:tc>
                <a:tc>
                  <a:txBody>
                    <a:bodyPr/>
                    <a:lstStyle/>
                    <a:p>
                      <a:r>
                        <a:rPr lang="en-US" dirty="0"/>
                        <a:t>3/3</a:t>
                      </a:r>
                    </a:p>
                  </a:txBody>
                  <a:tcPr/>
                </a:tc>
                <a:tc>
                  <a:txBody>
                    <a:bodyPr/>
                    <a:lstStyle/>
                    <a:p>
                      <a:r>
                        <a:rPr lang="en-US" dirty="0"/>
                        <a:t>2.5/3</a:t>
                      </a:r>
                    </a:p>
                  </a:txBody>
                  <a:tcPr/>
                </a:tc>
                <a:tc>
                  <a:txBody>
                    <a:bodyPr/>
                    <a:lstStyle/>
                    <a:p>
                      <a:r>
                        <a:rPr lang="en-US" dirty="0"/>
                        <a:t>1.5/3</a:t>
                      </a:r>
                    </a:p>
                  </a:txBody>
                  <a:tcPr/>
                </a:tc>
                <a:extLst>
                  <a:ext uri="{0D108BD9-81ED-4DB2-BD59-A6C34878D82A}">
                    <a16:rowId xmlns:a16="http://schemas.microsoft.com/office/drawing/2014/main" val="3772856648"/>
                  </a:ext>
                </a:extLst>
              </a:tr>
            </a:tbl>
          </a:graphicData>
        </a:graphic>
      </p:graphicFrame>
    </p:spTree>
    <p:extLst>
      <p:ext uri="{BB962C8B-B14F-4D97-AF65-F5344CB8AC3E}">
        <p14:creationId xmlns:p14="http://schemas.microsoft.com/office/powerpoint/2010/main" val="3502328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69BED-69E4-A549-A93C-75B99E6F86C2}"/>
              </a:ext>
            </a:extLst>
          </p:cNvPr>
          <p:cNvSpPr>
            <a:spLocks noGrp="1"/>
          </p:cNvSpPr>
          <p:nvPr>
            <p:ph type="title"/>
          </p:nvPr>
        </p:nvSpPr>
        <p:spPr/>
        <p:txBody>
          <a:bodyPr/>
          <a:lstStyle/>
          <a:p>
            <a:r>
              <a:rPr lang="en-AU"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294E9009-A280-774E-9EFC-8BBCAA759157}"/>
              </a:ext>
            </a:extLst>
          </p:cNvPr>
          <p:cNvSpPr>
            <a:spLocks noGrp="1"/>
          </p:cNvSpPr>
          <p:nvPr>
            <p:ph idx="1"/>
          </p:nvPr>
        </p:nvSpPr>
        <p:spPr/>
        <p:txBody>
          <a:bodyPr/>
          <a:lstStyle/>
          <a:p>
            <a:pPr marL="0" indent="0">
              <a:buNone/>
            </a:pPr>
            <a:r>
              <a:rPr lang="en-AU" sz="1400" dirty="0">
                <a:latin typeface="Times New Roman" panose="02020603050405020304" pitchFamily="18" charset="0"/>
                <a:cs typeface="Times New Roman" panose="02020603050405020304" pitchFamily="18" charset="0"/>
              </a:rPr>
              <a:t>‘[Town of Yuendumu]’ [image]’, in Beavan, K 2019, </a:t>
            </a:r>
            <a:r>
              <a:rPr lang="en-AU" sz="1400" i="1" dirty="0">
                <a:latin typeface="Times New Roman" panose="02020603050405020304" pitchFamily="18" charset="0"/>
                <a:cs typeface="Times New Roman" panose="02020603050405020304" pitchFamily="18" charset="0"/>
              </a:rPr>
              <a:t>Yuendumu in Central Australia at 'severe risk' of running out of water</a:t>
            </a:r>
            <a:r>
              <a:rPr lang="en-AU" sz="1400" dirty="0">
                <a:latin typeface="Times New Roman" panose="02020603050405020304" pitchFamily="18" charset="0"/>
                <a:cs typeface="Times New Roman" panose="02020603050405020304" pitchFamily="18" charset="0"/>
              </a:rPr>
              <a:t>, </a:t>
            </a:r>
            <a:r>
              <a:rPr lang="en-AU" sz="1400" dirty="0" err="1">
                <a:latin typeface="Times New Roman" panose="02020603050405020304" pitchFamily="18" charset="0"/>
                <a:cs typeface="Times New Roman" panose="02020603050405020304" pitchFamily="18" charset="0"/>
              </a:rPr>
              <a:t>abc</a:t>
            </a:r>
            <a:r>
              <a:rPr lang="en-AU" sz="1400" dirty="0">
                <a:latin typeface="Times New Roman" panose="02020603050405020304" pitchFamily="18" charset="0"/>
                <a:cs typeface="Times New Roman" panose="02020603050405020304" pitchFamily="18" charset="0"/>
              </a:rPr>
              <a:t>, viewed 16 May 2023, &lt;</a:t>
            </a:r>
            <a:r>
              <a:rPr lang="en-AU" sz="1400" dirty="0">
                <a:latin typeface="Times New Roman" panose="02020603050405020304" pitchFamily="18" charset="0"/>
                <a:cs typeface="Times New Roman" panose="02020603050405020304" pitchFamily="18" charset="0"/>
                <a:hlinkClick r:id="rId2"/>
              </a:rPr>
              <a:t>https://www.abc.net.au/news/2019-08-13/remote-community-yuendumu-running-out-of-drinking-water/11405024</a:t>
            </a:r>
            <a:r>
              <a:rPr lang="en-AU" sz="1400" dirty="0">
                <a:latin typeface="Times New Roman" panose="02020603050405020304" pitchFamily="18" charset="0"/>
                <a:cs typeface="Times New Roman" panose="02020603050405020304" pitchFamily="18" charset="0"/>
              </a:rPr>
              <a:t>&gt;.</a:t>
            </a:r>
          </a:p>
          <a:p>
            <a:pPr marL="0" indent="0">
              <a:buNone/>
            </a:pPr>
            <a:r>
              <a:rPr lang="en-AU" sz="1400" dirty="0">
                <a:latin typeface="Times New Roman" panose="02020603050405020304" pitchFamily="18" charset="0"/>
                <a:cs typeface="Times New Roman" panose="02020603050405020304" pitchFamily="18" charset="0"/>
              </a:rPr>
              <a:t>Australian Bureau of Statistics 2021, </a:t>
            </a:r>
            <a:r>
              <a:rPr lang="en-AU" sz="1400" i="1" dirty="0">
                <a:latin typeface="Times New Roman" panose="02020603050405020304" pitchFamily="18" charset="0"/>
                <a:cs typeface="Times New Roman" panose="02020603050405020304" pitchFamily="18" charset="0"/>
              </a:rPr>
              <a:t>Yuendumu</a:t>
            </a:r>
            <a:r>
              <a:rPr lang="en-AU" sz="1400" dirty="0">
                <a:latin typeface="Times New Roman" panose="02020603050405020304" pitchFamily="18" charset="0"/>
                <a:cs typeface="Times New Roman" panose="02020603050405020304" pitchFamily="18" charset="0"/>
              </a:rPr>
              <a:t>, viewed May 16 2023, &lt;</a:t>
            </a:r>
            <a:r>
              <a:rPr lang="en-AU" sz="1400" dirty="0">
                <a:latin typeface="Times New Roman" panose="02020603050405020304" pitchFamily="18" charset="0"/>
                <a:cs typeface="Times New Roman" panose="02020603050405020304" pitchFamily="18" charset="0"/>
                <a:hlinkClick r:id="rId3"/>
              </a:rPr>
              <a:t>https://abs.gov.au/census/find-census-data/quickstats/2021/SAL70301</a:t>
            </a:r>
            <a:r>
              <a:rPr lang="en-AU" sz="1400" dirty="0">
                <a:latin typeface="Times New Roman" panose="02020603050405020304" pitchFamily="18" charset="0"/>
                <a:cs typeface="Times New Roman" panose="02020603050405020304" pitchFamily="18" charset="0"/>
              </a:rPr>
              <a:t>&gt;. </a:t>
            </a:r>
            <a:endParaRPr lang="en-AU" sz="1400"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13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AEB06-A504-7F43-B2F3-9D69DBEAA77A}"/>
              </a:ext>
            </a:extLst>
          </p:cNvPr>
          <p:cNvSpPr>
            <a:spLocks noGrp="1"/>
          </p:cNvSpPr>
          <p:nvPr>
            <p:ph type="title"/>
          </p:nvPr>
        </p:nvSpPr>
        <p:spPr/>
        <p:txBody>
          <a:bodyPr/>
          <a:lstStyle/>
          <a:p>
            <a:r>
              <a:rPr lang="en-AU" dirty="0">
                <a:latin typeface="Times New Roman" panose="02020603050405020304" pitchFamily="18" charset="0"/>
                <a:cs typeface="Times New Roman" panose="02020603050405020304" pitchFamily="18" charset="0"/>
              </a:rPr>
              <a:t>Problem</a:t>
            </a:r>
          </a:p>
        </p:txBody>
      </p:sp>
      <p:sp>
        <p:nvSpPr>
          <p:cNvPr id="3" name="Content Placeholder 2">
            <a:extLst>
              <a:ext uri="{FF2B5EF4-FFF2-40B4-BE49-F238E27FC236}">
                <a16:creationId xmlns:a16="http://schemas.microsoft.com/office/drawing/2014/main" id="{BBA51646-4361-E244-BB69-881CF20DF03C}"/>
              </a:ext>
            </a:extLst>
          </p:cNvPr>
          <p:cNvSpPr>
            <a:spLocks noGrp="1"/>
          </p:cNvSpPr>
          <p:nvPr>
            <p:ph idx="1"/>
          </p:nvPr>
        </p:nvSpPr>
        <p:spPr/>
        <p:txBody>
          <a:bodyPr>
            <a:normAutofit/>
          </a:bodyPr>
          <a:lstStyle/>
          <a:p>
            <a:r>
              <a:rPr lang="en-AU" dirty="0">
                <a:latin typeface="Times New Roman" panose="02020603050405020304" pitchFamily="18" charset="0"/>
                <a:cs typeface="Times New Roman" panose="02020603050405020304" pitchFamily="18" charset="0"/>
              </a:rPr>
              <a:t>Water Scarcity and Quality </a:t>
            </a:r>
          </a:p>
          <a:p>
            <a:r>
              <a:rPr lang="en-AU" dirty="0">
                <a:latin typeface="Times New Roman" panose="02020603050405020304" pitchFamily="18" charset="0"/>
                <a:cs typeface="Times New Roman" panose="02020603050405020304" pitchFamily="18" charset="0"/>
              </a:rPr>
              <a:t>Water Sources</a:t>
            </a:r>
          </a:p>
          <a:p>
            <a:r>
              <a:rPr lang="en-AU" dirty="0">
                <a:latin typeface="Times New Roman" panose="02020603050405020304" pitchFamily="18" charset="0"/>
                <a:cs typeface="Times New Roman" panose="02020603050405020304" pitchFamily="18" charset="0"/>
              </a:rPr>
              <a:t>White water</a:t>
            </a:r>
          </a:p>
          <a:p>
            <a:r>
              <a:rPr lang="en-AU" dirty="0">
                <a:latin typeface="Times New Roman" panose="02020603050405020304" pitchFamily="18" charset="0"/>
                <a:cs typeface="Times New Roman" panose="02020603050405020304" pitchFamily="18" charset="0"/>
              </a:rPr>
              <a:t>Provide purified water using renewable energy</a:t>
            </a:r>
          </a:p>
          <a:p>
            <a:r>
              <a:rPr lang="en-AU" dirty="0">
                <a:latin typeface="Times New Roman" panose="02020603050405020304" pitchFamily="18" charset="0"/>
                <a:cs typeface="Times New Roman" panose="02020603050405020304" pitchFamily="18" charset="0"/>
              </a:rPr>
              <a:t>Formed ideas in respect to: Access &amp; Equity, Health &amp; Safety, Appropriateness, Affordability, Environmental Heath, and Sustainability</a:t>
            </a:r>
          </a:p>
        </p:txBody>
      </p:sp>
    </p:spTree>
    <p:extLst>
      <p:ext uri="{BB962C8B-B14F-4D97-AF65-F5344CB8AC3E}">
        <p14:creationId xmlns:p14="http://schemas.microsoft.com/office/powerpoint/2010/main" val="3800952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28399"/>
            <a:ext cx="10993549" cy="1475013"/>
          </a:xfrm>
        </p:spPr>
        <p:txBody>
          <a:bodyPr>
            <a:normAutofit/>
          </a:bodyPr>
          <a:lstStyle/>
          <a:p>
            <a:r>
              <a:rPr lang="en-US" sz="4400" dirty="0"/>
              <a:t>Design idea 1</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1503413"/>
            <a:ext cx="10993546" cy="468233"/>
          </a:xfrm>
        </p:spPr>
        <p:txBody>
          <a:bodyPr>
            <a:normAutofit/>
          </a:bodyPr>
          <a:lstStyle/>
          <a:p>
            <a:r>
              <a:rPr lang="en-US" sz="1800" dirty="0"/>
              <a:t>Photovoltaic (</a:t>
            </a:r>
            <a:r>
              <a:rPr lang="en-US" sz="1800" dirty="0" err="1"/>
              <a:t>pv</a:t>
            </a:r>
            <a:r>
              <a:rPr lang="en-US" sz="1800" dirty="0"/>
              <a:t>) panels – </a:t>
            </a:r>
            <a:r>
              <a:rPr lang="en-US" sz="1800" dirty="0" err="1"/>
              <a:t>trung</a:t>
            </a:r>
            <a:r>
              <a:rPr lang="en-US" sz="1800" dirty="0"/>
              <a:t> </a:t>
            </a:r>
            <a:r>
              <a:rPr lang="en-US" sz="1800" dirty="0" err="1"/>
              <a:t>kien</a:t>
            </a:r>
            <a:r>
              <a:rPr lang="en-US" sz="1800" dirty="0"/>
              <a:t> </a:t>
            </a:r>
            <a:r>
              <a:rPr lang="en-US" sz="1800" dirty="0" err="1"/>
              <a:t>nguyen</a:t>
            </a:r>
            <a:endParaRPr lang="en-US" sz="1800" dirty="0"/>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a:extLst>
              <a:ext uri="{FF2B5EF4-FFF2-40B4-BE49-F238E27FC236}">
                <a16:creationId xmlns:a16="http://schemas.microsoft.com/office/drawing/2014/main" id="{1428B0FB-3DCE-AEEB-FCB5-E019688DAB7B}"/>
              </a:ext>
            </a:extLst>
          </p:cNvPr>
          <p:cNvPicPr>
            <a:picLocks noChangeAspect="1"/>
          </p:cNvPicPr>
          <p:nvPr/>
        </p:nvPicPr>
        <p:blipFill>
          <a:blip r:embed="rId2"/>
          <a:stretch>
            <a:fillRect/>
          </a:stretch>
        </p:blipFill>
        <p:spPr>
          <a:xfrm>
            <a:off x="2298194" y="2054395"/>
            <a:ext cx="8910255" cy="4252621"/>
          </a:xfrm>
          <a:prstGeom prst="rect">
            <a:avLst/>
          </a:prstGeom>
        </p:spPr>
      </p:pic>
      <p:sp>
        <p:nvSpPr>
          <p:cNvPr id="7" name="Title 1">
            <a:extLst>
              <a:ext uri="{FF2B5EF4-FFF2-40B4-BE49-F238E27FC236}">
                <a16:creationId xmlns:a16="http://schemas.microsoft.com/office/drawing/2014/main" id="{29266775-13E5-BF67-AF87-42223270E77E}"/>
              </a:ext>
            </a:extLst>
          </p:cNvPr>
          <p:cNvSpPr txBox="1">
            <a:spLocks/>
          </p:cNvSpPr>
          <p:nvPr/>
        </p:nvSpPr>
        <p:spPr>
          <a:xfrm>
            <a:off x="581192" y="676278"/>
            <a:ext cx="11029616" cy="1188720"/>
          </a:xfrm>
          <a:prstGeom prst="rect">
            <a:avLst/>
          </a:prstGeom>
          <a:effectLst/>
        </p:spPr>
        <p:txBody>
          <a:bodyPr vert="horz" lIns="91440" tIns="45720" rIns="91440" bIns="45720" rtlCol="0" anchor="b">
            <a:normAutofit/>
          </a:bodyPr>
          <a:lstStyle>
            <a:lvl1pPr algn="l" defTabSz="457200" rtl="0" eaLnBrk="1" latinLnBrk="0" hangingPunct="1">
              <a:lnSpc>
                <a:spcPct val="100000"/>
              </a:lnSpc>
              <a:spcBef>
                <a:spcPct val="0"/>
              </a:spcBef>
              <a:buNone/>
              <a:defRPr sz="3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Used technologies/devices</a:t>
            </a:r>
          </a:p>
        </p:txBody>
      </p:sp>
      <p:pic>
        <p:nvPicPr>
          <p:cNvPr id="8" name="Picture 2" descr="Not too hot, not too cold. What's 'just right' for solar PV? – Solar  Technologies">
            <a:extLst>
              <a:ext uri="{FF2B5EF4-FFF2-40B4-BE49-F238E27FC236}">
                <a16:creationId xmlns:a16="http://schemas.microsoft.com/office/drawing/2014/main" id="{7176B480-CC28-7B52-1F7E-5470C8A6A4F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54282" y="2164465"/>
            <a:ext cx="7368825" cy="417267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75672AE1-B5BD-2C61-EFFA-EF2C1FD4C66D}"/>
              </a:ext>
            </a:extLst>
          </p:cNvPr>
          <p:cNvSpPr txBox="1"/>
          <p:nvPr/>
        </p:nvSpPr>
        <p:spPr>
          <a:xfrm>
            <a:off x="581192" y="2326511"/>
            <a:ext cx="2706018" cy="1200329"/>
          </a:xfrm>
          <a:prstGeom prst="rect">
            <a:avLst/>
          </a:prstGeom>
          <a:noFill/>
        </p:spPr>
        <p:txBody>
          <a:bodyPr wrap="square" rtlCol="0">
            <a:spAutoFit/>
          </a:bodyPr>
          <a:lstStyle/>
          <a:p>
            <a:r>
              <a:rPr lang="en-US" b="1" dirty="0"/>
              <a:t>1. PV panels: </a:t>
            </a:r>
            <a:r>
              <a:rPr lang="en-US" dirty="0"/>
              <a:t>Capture sunlight and convert it into electricity through the photovoltaic effect</a:t>
            </a:r>
          </a:p>
        </p:txBody>
      </p:sp>
      <p:pic>
        <p:nvPicPr>
          <p:cNvPr id="10" name="Picture 2" descr="Load Terminal in Solar Controller (Usage,Importance,more…) – Solars House">
            <a:extLst>
              <a:ext uri="{FF2B5EF4-FFF2-40B4-BE49-F238E27FC236}">
                <a16:creationId xmlns:a16="http://schemas.microsoft.com/office/drawing/2014/main" id="{07F08FD1-CF16-149F-EA2A-EB33222089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9551" y="2840801"/>
            <a:ext cx="4269732" cy="224505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652950E0-5817-161E-7DE1-C4E43994A3D1}"/>
              </a:ext>
            </a:extLst>
          </p:cNvPr>
          <p:cNvSpPr txBox="1"/>
          <p:nvPr/>
        </p:nvSpPr>
        <p:spPr>
          <a:xfrm>
            <a:off x="581192" y="2340979"/>
            <a:ext cx="4039565" cy="923330"/>
          </a:xfrm>
          <a:prstGeom prst="rect">
            <a:avLst/>
          </a:prstGeom>
          <a:noFill/>
        </p:spPr>
        <p:txBody>
          <a:bodyPr wrap="square" rtlCol="0">
            <a:spAutoFit/>
          </a:bodyPr>
          <a:lstStyle/>
          <a:p>
            <a:r>
              <a:rPr lang="en-US" b="1" dirty="0"/>
              <a:t>2. Regulator: </a:t>
            </a:r>
            <a:r>
              <a:rPr lang="en-US" dirty="0"/>
              <a:t>Regulate and control the flow of electricity from the PV panels to ensure efficient power management</a:t>
            </a:r>
          </a:p>
        </p:txBody>
      </p:sp>
      <p:pic>
        <p:nvPicPr>
          <p:cNvPr id="3074" name="Picture 2" descr="What is surface water and what affects its availability? | American  Geosciences Institute">
            <a:extLst>
              <a:ext uri="{FF2B5EF4-FFF2-40B4-BE49-F238E27FC236}">
                <a16:creationId xmlns:a16="http://schemas.microsoft.com/office/drawing/2014/main" id="{4B838B11-502C-47CD-E8D9-5C00B72A27F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49525" y="1937052"/>
            <a:ext cx="6191250" cy="4095750"/>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E4807F1C-B6DB-6748-210B-2C31DE22D213}"/>
              </a:ext>
            </a:extLst>
          </p:cNvPr>
          <p:cNvSpPr txBox="1"/>
          <p:nvPr/>
        </p:nvSpPr>
        <p:spPr>
          <a:xfrm>
            <a:off x="581191" y="2339502"/>
            <a:ext cx="6041985" cy="369332"/>
          </a:xfrm>
          <a:prstGeom prst="rect">
            <a:avLst/>
          </a:prstGeom>
          <a:noFill/>
        </p:spPr>
        <p:txBody>
          <a:bodyPr wrap="square" rtlCol="0">
            <a:spAutoFit/>
          </a:bodyPr>
          <a:lstStyle/>
          <a:p>
            <a:r>
              <a:rPr lang="en-US" b="1" dirty="0"/>
              <a:t>3. Raw water</a:t>
            </a:r>
          </a:p>
        </p:txBody>
      </p:sp>
      <p:pic>
        <p:nvPicPr>
          <p:cNvPr id="3076" name="Picture 4">
            <a:extLst>
              <a:ext uri="{FF2B5EF4-FFF2-40B4-BE49-F238E27FC236}">
                <a16:creationId xmlns:a16="http://schemas.microsoft.com/office/drawing/2014/main" id="{B2AFCB2E-7FE7-6125-98AE-24D352124DD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798929" y="1462450"/>
            <a:ext cx="4762500" cy="4762500"/>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0E08F444-F26B-8852-D2F6-6072C963F39E}"/>
              </a:ext>
            </a:extLst>
          </p:cNvPr>
          <p:cNvSpPr txBox="1"/>
          <p:nvPr/>
        </p:nvSpPr>
        <p:spPr>
          <a:xfrm>
            <a:off x="581190" y="2339502"/>
            <a:ext cx="5474826" cy="646331"/>
          </a:xfrm>
          <a:prstGeom prst="rect">
            <a:avLst/>
          </a:prstGeom>
          <a:noFill/>
        </p:spPr>
        <p:txBody>
          <a:bodyPr wrap="square" rtlCol="0">
            <a:spAutoFit/>
          </a:bodyPr>
          <a:lstStyle/>
          <a:p>
            <a:r>
              <a:rPr lang="en-US" b="1" dirty="0">
                <a:latin typeface="Franklin Gothic Book (Body)"/>
              </a:rPr>
              <a:t>4. Pump and water storage: </a:t>
            </a:r>
            <a:r>
              <a:rPr lang="en-US" sz="1800" dirty="0">
                <a:effectLst/>
                <a:latin typeface="Franklin Gothic Book (Body)"/>
                <a:ea typeface="Calibri" panose="020F0502020204030204" pitchFamily="34" charset="0"/>
                <a:cs typeface="Times New Roman" panose="02020603050405020304" pitchFamily="18" charset="0"/>
              </a:rPr>
              <a:t>made from friendly-to-fresh-water materials</a:t>
            </a:r>
            <a:endParaRPr lang="en-US" b="1" dirty="0">
              <a:latin typeface="Franklin Gothic Book (Body)"/>
            </a:endParaRPr>
          </a:p>
        </p:txBody>
      </p:sp>
      <p:pic>
        <p:nvPicPr>
          <p:cNvPr id="3078" name="Picture 6" descr="Laboratory Design - Herman Miller">
            <a:extLst>
              <a:ext uri="{FF2B5EF4-FFF2-40B4-BE49-F238E27FC236}">
                <a16:creationId xmlns:a16="http://schemas.microsoft.com/office/drawing/2014/main" id="{ACFF8B32-954D-3821-69BF-58B4EA2D5C4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37472" y="978309"/>
            <a:ext cx="3429000" cy="4572000"/>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6BE7053-FCC2-09E7-B508-E0B5A9A43DD8}"/>
              </a:ext>
            </a:extLst>
          </p:cNvPr>
          <p:cNvSpPr txBox="1"/>
          <p:nvPr/>
        </p:nvSpPr>
        <p:spPr>
          <a:xfrm>
            <a:off x="598693" y="2360690"/>
            <a:ext cx="4953964" cy="923330"/>
          </a:xfrm>
          <a:prstGeom prst="rect">
            <a:avLst/>
          </a:prstGeom>
          <a:noFill/>
        </p:spPr>
        <p:txBody>
          <a:bodyPr wrap="square" rtlCol="0">
            <a:spAutoFit/>
          </a:bodyPr>
          <a:lstStyle/>
          <a:p>
            <a:r>
              <a:rPr lang="en-US" b="1" dirty="0"/>
              <a:t>5. Intelligent Monitoring/control system</a:t>
            </a:r>
            <a:r>
              <a:rPr lang="en-US" dirty="0"/>
              <a:t>: It is responsible for monitoring and controlling the operation of the water pump and filtration system</a:t>
            </a:r>
          </a:p>
        </p:txBody>
      </p:sp>
      <p:pic>
        <p:nvPicPr>
          <p:cNvPr id="3080" name="Picture 8" descr="Top Advantages and Disadvantages of Artificial Intelligence [2023 Edition]">
            <a:extLst>
              <a:ext uri="{FF2B5EF4-FFF2-40B4-BE49-F238E27FC236}">
                <a16:creationId xmlns:a16="http://schemas.microsoft.com/office/drawing/2014/main" id="{CBCBE588-DCE4-0BBE-6D0C-D6AEA7F5D55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089623" y="4438430"/>
            <a:ext cx="3067106" cy="1725247"/>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Top 35 IoT Terms You Need to Know">
            <a:extLst>
              <a:ext uri="{FF2B5EF4-FFF2-40B4-BE49-F238E27FC236}">
                <a16:creationId xmlns:a16="http://schemas.microsoft.com/office/drawing/2014/main" id="{5397AD41-6D81-4AAD-7D04-4529824B1E8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92507" y="3719659"/>
            <a:ext cx="2839347" cy="1597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58055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xit" presetSubtype="32" fill="hold" grpId="0" nodeType="clickEffect">
                                  <p:stCondLst>
                                    <p:cond delay="0"/>
                                  </p:stCondLst>
                                  <p:childTnLst>
                                    <p:anim calcmode="lin" valueType="num">
                                      <p:cBhvr>
                                        <p:cTn id="6" dur="500"/>
                                        <p:tgtEl>
                                          <p:spTgt spid="2"/>
                                        </p:tgtEl>
                                        <p:attrNameLst>
                                          <p:attrName>ppt_w</p:attrName>
                                        </p:attrNameLst>
                                      </p:cBhvr>
                                      <p:tavLst>
                                        <p:tav tm="0">
                                          <p:val>
                                            <p:strVal val="ppt_w"/>
                                          </p:val>
                                        </p:tav>
                                        <p:tav tm="100000">
                                          <p:val>
                                            <p:fltVal val="0"/>
                                          </p:val>
                                        </p:tav>
                                      </p:tavLst>
                                    </p:anim>
                                    <p:anim calcmode="lin" valueType="num">
                                      <p:cBhvr>
                                        <p:cTn id="7" dur="500"/>
                                        <p:tgtEl>
                                          <p:spTgt spid="2"/>
                                        </p:tgtEl>
                                        <p:attrNameLst>
                                          <p:attrName>ppt_h</p:attrName>
                                        </p:attrNameLst>
                                      </p:cBhvr>
                                      <p:tavLst>
                                        <p:tav tm="0">
                                          <p:val>
                                            <p:strVal val="ppt_h"/>
                                          </p:val>
                                        </p:tav>
                                        <p:tav tm="100000">
                                          <p:val>
                                            <p:fltVal val="0"/>
                                          </p:val>
                                        </p:tav>
                                      </p:tavLst>
                                    </p:anim>
                                    <p:animEffect transition="out" filter="fade">
                                      <p:cBhvr>
                                        <p:cTn id="8" dur="500"/>
                                        <p:tgtEl>
                                          <p:spTgt spid="2"/>
                                        </p:tgtEl>
                                      </p:cBhvr>
                                    </p:animEffect>
                                    <p:set>
                                      <p:cBhvr>
                                        <p:cTn id="9" dur="1" fill="hold">
                                          <p:stCondLst>
                                            <p:cond delay="499"/>
                                          </p:stCondLst>
                                        </p:cTn>
                                        <p:tgtEl>
                                          <p:spTgt spid="2"/>
                                        </p:tgtEl>
                                        <p:attrNameLst>
                                          <p:attrName>style.visibility</p:attrName>
                                        </p:attrNameLst>
                                      </p:cBhvr>
                                      <p:to>
                                        <p:strVal val="hidden"/>
                                      </p:to>
                                    </p:set>
                                  </p:childTnLst>
                                </p:cTn>
                              </p:par>
                              <p:par>
                                <p:cTn id="10" presetID="53" presetClass="exit" presetSubtype="32" fill="hold" grpId="0" nodeType="withEffect">
                                  <p:stCondLst>
                                    <p:cond delay="0"/>
                                  </p:stCondLst>
                                  <p:childTnLst>
                                    <p:anim calcmode="lin" valueType="num">
                                      <p:cBhvr>
                                        <p:cTn id="11" dur="500"/>
                                        <p:tgtEl>
                                          <p:spTgt spid="3">
                                            <p:txEl>
                                              <p:pRg st="0" end="0"/>
                                            </p:txEl>
                                          </p:spTgt>
                                        </p:tgtEl>
                                        <p:attrNameLst>
                                          <p:attrName>ppt_w</p:attrName>
                                        </p:attrNameLst>
                                      </p:cBhvr>
                                      <p:tavLst>
                                        <p:tav tm="0">
                                          <p:val>
                                            <p:strVal val="ppt_w"/>
                                          </p:val>
                                        </p:tav>
                                        <p:tav tm="100000">
                                          <p:val>
                                            <p:fltVal val="0"/>
                                          </p:val>
                                        </p:tav>
                                      </p:tavLst>
                                    </p:anim>
                                    <p:anim calcmode="lin" valueType="num">
                                      <p:cBhvr>
                                        <p:cTn id="12" dur="500"/>
                                        <p:tgtEl>
                                          <p:spTgt spid="3">
                                            <p:txEl>
                                              <p:pRg st="0" end="0"/>
                                            </p:txEl>
                                          </p:spTgt>
                                        </p:tgtEl>
                                        <p:attrNameLst>
                                          <p:attrName>ppt_h</p:attrName>
                                        </p:attrNameLst>
                                      </p:cBhvr>
                                      <p:tavLst>
                                        <p:tav tm="0">
                                          <p:val>
                                            <p:strVal val="ppt_h"/>
                                          </p:val>
                                        </p:tav>
                                        <p:tav tm="100000">
                                          <p:val>
                                            <p:fltVal val="0"/>
                                          </p:val>
                                        </p:tav>
                                      </p:tavLst>
                                    </p:anim>
                                    <p:animEffect transition="out" filter="fade">
                                      <p:cBhvr>
                                        <p:cTn id="13" dur="500"/>
                                        <p:tgtEl>
                                          <p:spTgt spid="3">
                                            <p:txEl>
                                              <p:pRg st="0" end="0"/>
                                            </p:txEl>
                                          </p:spTgt>
                                        </p:tgtEl>
                                      </p:cBhvr>
                                    </p:animEffect>
                                    <p:set>
                                      <p:cBhvr>
                                        <p:cTn id="14" dur="1" fill="hold">
                                          <p:stCondLst>
                                            <p:cond delay="499"/>
                                          </p:stCondLst>
                                        </p:cTn>
                                        <p:tgtEl>
                                          <p:spTgt spid="3">
                                            <p:txEl>
                                              <p:pRg st="0" end="0"/>
                                            </p:txEl>
                                          </p:spTgt>
                                        </p:tgtEl>
                                        <p:attrNameLst>
                                          <p:attrName>style.visibility</p:attrName>
                                        </p:attrNameLst>
                                      </p:cBhvr>
                                      <p:to>
                                        <p:strVal val="hidden"/>
                                      </p:to>
                                    </p:set>
                                  </p:childTnLst>
                                </p:cTn>
                              </p:par>
                              <p:par>
                                <p:cTn id="15" presetID="53" presetClass="exit" presetSubtype="32" fill="hold" nodeType="withEffect">
                                  <p:stCondLst>
                                    <p:cond delay="0"/>
                                  </p:stCondLst>
                                  <p:childTnLst>
                                    <p:anim calcmode="lin" valueType="num">
                                      <p:cBhvr>
                                        <p:cTn id="16" dur="500"/>
                                        <p:tgtEl>
                                          <p:spTgt spid="5"/>
                                        </p:tgtEl>
                                        <p:attrNameLst>
                                          <p:attrName>ppt_w</p:attrName>
                                        </p:attrNameLst>
                                      </p:cBhvr>
                                      <p:tavLst>
                                        <p:tav tm="0">
                                          <p:val>
                                            <p:strVal val="ppt_w"/>
                                          </p:val>
                                        </p:tav>
                                        <p:tav tm="100000">
                                          <p:val>
                                            <p:fltVal val="0"/>
                                          </p:val>
                                        </p:tav>
                                      </p:tavLst>
                                    </p:anim>
                                    <p:anim calcmode="lin" valueType="num">
                                      <p:cBhvr>
                                        <p:cTn id="17" dur="500"/>
                                        <p:tgtEl>
                                          <p:spTgt spid="5"/>
                                        </p:tgtEl>
                                        <p:attrNameLst>
                                          <p:attrName>ppt_h</p:attrName>
                                        </p:attrNameLst>
                                      </p:cBhvr>
                                      <p:tavLst>
                                        <p:tav tm="0">
                                          <p:val>
                                            <p:strVal val="ppt_h"/>
                                          </p:val>
                                        </p:tav>
                                        <p:tav tm="100000">
                                          <p:val>
                                            <p:fltVal val="0"/>
                                          </p:val>
                                        </p:tav>
                                      </p:tavLst>
                                    </p:anim>
                                    <p:animEffect transition="out" filter="fade">
                                      <p:cBhvr>
                                        <p:cTn id="18" dur="500"/>
                                        <p:tgtEl>
                                          <p:spTgt spid="5"/>
                                        </p:tgtEl>
                                      </p:cBhvr>
                                    </p:animEffect>
                                    <p:set>
                                      <p:cBhvr>
                                        <p:cTn id="19" dur="1" fill="hold">
                                          <p:stCondLst>
                                            <p:cond delay="499"/>
                                          </p:stCondLst>
                                        </p:cTn>
                                        <p:tgtEl>
                                          <p:spTgt spid="5"/>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additive="base">
                                        <p:cTn id="29" dur="500" fill="hold"/>
                                        <p:tgtEl>
                                          <p:spTgt spid="9"/>
                                        </p:tgtEl>
                                        <p:attrNameLst>
                                          <p:attrName>ppt_x</p:attrName>
                                        </p:attrNameLst>
                                      </p:cBhvr>
                                      <p:tavLst>
                                        <p:tav tm="0">
                                          <p:val>
                                            <p:strVal val="#ppt_x"/>
                                          </p:val>
                                        </p:tav>
                                        <p:tav tm="100000">
                                          <p:val>
                                            <p:strVal val="#ppt_x"/>
                                          </p:val>
                                        </p:tav>
                                      </p:tavLst>
                                    </p:anim>
                                    <p:anim calcmode="lin" valueType="num">
                                      <p:cBhvr additive="base">
                                        <p:cTn id="30" dur="500" fill="hold"/>
                                        <p:tgtEl>
                                          <p:spTgt spid="9"/>
                                        </p:tgtEl>
                                        <p:attrNameLst>
                                          <p:attrName>ppt_y</p:attrName>
                                        </p:attrNameLst>
                                      </p:cBhvr>
                                      <p:tavLst>
                                        <p:tav tm="0">
                                          <p:val>
                                            <p:strVal val="1+#ppt_h/2"/>
                                          </p:val>
                                        </p:tav>
                                        <p:tav tm="100000">
                                          <p:val>
                                            <p:strVal val="#ppt_y"/>
                                          </p:val>
                                        </p:tav>
                                      </p:tavLst>
                                    </p:anim>
                                  </p:childTnLst>
                                </p:cTn>
                              </p:par>
                              <p:par>
                                <p:cTn id="31" presetID="2" presetClass="entr" presetSubtype="4" fill="hold" nodeType="with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additive="base">
                                        <p:cTn id="33" dur="500" fill="hold"/>
                                        <p:tgtEl>
                                          <p:spTgt spid="8"/>
                                        </p:tgtEl>
                                        <p:attrNameLst>
                                          <p:attrName>ppt_x</p:attrName>
                                        </p:attrNameLst>
                                      </p:cBhvr>
                                      <p:tavLst>
                                        <p:tav tm="0">
                                          <p:val>
                                            <p:strVal val="#ppt_x"/>
                                          </p:val>
                                        </p:tav>
                                        <p:tav tm="100000">
                                          <p:val>
                                            <p:strVal val="#ppt_x"/>
                                          </p:val>
                                        </p:tav>
                                      </p:tavLst>
                                    </p:anim>
                                    <p:anim calcmode="lin" valueType="num">
                                      <p:cBhvr additive="base">
                                        <p:cTn id="3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xit" presetSubtype="4" fill="hold" grpId="1" nodeType="clickEffect">
                                  <p:stCondLst>
                                    <p:cond delay="0"/>
                                  </p:stCondLst>
                                  <p:childTnLst>
                                    <p:anim calcmode="lin" valueType="num">
                                      <p:cBhvr additive="base">
                                        <p:cTn id="38" dur="500"/>
                                        <p:tgtEl>
                                          <p:spTgt spid="9"/>
                                        </p:tgtEl>
                                        <p:attrNameLst>
                                          <p:attrName>ppt_x</p:attrName>
                                        </p:attrNameLst>
                                      </p:cBhvr>
                                      <p:tavLst>
                                        <p:tav tm="0">
                                          <p:val>
                                            <p:strVal val="ppt_x"/>
                                          </p:val>
                                        </p:tav>
                                        <p:tav tm="100000">
                                          <p:val>
                                            <p:strVal val="ppt_x"/>
                                          </p:val>
                                        </p:tav>
                                      </p:tavLst>
                                    </p:anim>
                                    <p:anim calcmode="lin" valueType="num">
                                      <p:cBhvr additive="base">
                                        <p:cTn id="39" dur="500"/>
                                        <p:tgtEl>
                                          <p:spTgt spid="9"/>
                                        </p:tgtEl>
                                        <p:attrNameLst>
                                          <p:attrName>ppt_y</p:attrName>
                                        </p:attrNameLst>
                                      </p:cBhvr>
                                      <p:tavLst>
                                        <p:tav tm="0">
                                          <p:val>
                                            <p:strVal val="ppt_y"/>
                                          </p:val>
                                        </p:tav>
                                        <p:tav tm="100000">
                                          <p:val>
                                            <p:strVal val="1+ppt_h/2"/>
                                          </p:val>
                                        </p:tav>
                                      </p:tavLst>
                                    </p:anim>
                                    <p:set>
                                      <p:cBhvr>
                                        <p:cTn id="40" dur="1" fill="hold">
                                          <p:stCondLst>
                                            <p:cond delay="499"/>
                                          </p:stCondLst>
                                        </p:cTn>
                                        <p:tgtEl>
                                          <p:spTgt spid="9"/>
                                        </p:tgtEl>
                                        <p:attrNameLst>
                                          <p:attrName>style.visibility</p:attrName>
                                        </p:attrNameLst>
                                      </p:cBhvr>
                                      <p:to>
                                        <p:strVal val="hidden"/>
                                      </p:to>
                                    </p:set>
                                  </p:childTnLst>
                                </p:cTn>
                              </p:par>
                              <p:par>
                                <p:cTn id="41" presetID="2" presetClass="exit" presetSubtype="4" fill="hold" nodeType="withEffect">
                                  <p:stCondLst>
                                    <p:cond delay="0"/>
                                  </p:stCondLst>
                                  <p:childTnLst>
                                    <p:anim calcmode="lin" valueType="num">
                                      <p:cBhvr additive="base">
                                        <p:cTn id="42" dur="500"/>
                                        <p:tgtEl>
                                          <p:spTgt spid="8"/>
                                        </p:tgtEl>
                                        <p:attrNameLst>
                                          <p:attrName>ppt_x</p:attrName>
                                        </p:attrNameLst>
                                      </p:cBhvr>
                                      <p:tavLst>
                                        <p:tav tm="0">
                                          <p:val>
                                            <p:strVal val="ppt_x"/>
                                          </p:val>
                                        </p:tav>
                                        <p:tav tm="100000">
                                          <p:val>
                                            <p:strVal val="ppt_x"/>
                                          </p:val>
                                        </p:tav>
                                      </p:tavLst>
                                    </p:anim>
                                    <p:anim calcmode="lin" valueType="num">
                                      <p:cBhvr additive="base">
                                        <p:cTn id="43" dur="500"/>
                                        <p:tgtEl>
                                          <p:spTgt spid="8"/>
                                        </p:tgtEl>
                                        <p:attrNameLst>
                                          <p:attrName>ppt_y</p:attrName>
                                        </p:attrNameLst>
                                      </p:cBhvr>
                                      <p:tavLst>
                                        <p:tav tm="0">
                                          <p:val>
                                            <p:strVal val="ppt_y"/>
                                          </p:val>
                                        </p:tav>
                                        <p:tav tm="100000">
                                          <p:val>
                                            <p:strVal val="1+ppt_h/2"/>
                                          </p:val>
                                        </p:tav>
                                      </p:tavLst>
                                    </p:anim>
                                    <p:set>
                                      <p:cBhvr>
                                        <p:cTn id="44" dur="1" fill="hold">
                                          <p:stCondLst>
                                            <p:cond delay="499"/>
                                          </p:stCondLst>
                                        </p:cTn>
                                        <p:tgtEl>
                                          <p:spTgt spid="8"/>
                                        </p:tgtEl>
                                        <p:attrNameLst>
                                          <p:attrName>style.visibility</p:attrName>
                                        </p:attrNameLst>
                                      </p:cBhvr>
                                      <p:to>
                                        <p:strVal val="hidden"/>
                                      </p:to>
                                    </p:set>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grpId="0" nodeType="click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randombar(horizontal)">
                                      <p:cBhvr>
                                        <p:cTn id="49" dur="500"/>
                                        <p:tgtEl>
                                          <p:spTgt spid="11"/>
                                        </p:tgtEl>
                                      </p:cBhvr>
                                    </p:animEffect>
                                  </p:childTnLst>
                                </p:cTn>
                              </p:par>
                              <p:par>
                                <p:cTn id="50" presetID="14" presetClass="entr" presetSubtype="10" fill="hold" nodeType="withEffect">
                                  <p:stCondLst>
                                    <p:cond delay="0"/>
                                  </p:stCondLst>
                                  <p:childTnLst>
                                    <p:set>
                                      <p:cBhvr>
                                        <p:cTn id="51" dur="1" fill="hold">
                                          <p:stCondLst>
                                            <p:cond delay="0"/>
                                          </p:stCondLst>
                                        </p:cTn>
                                        <p:tgtEl>
                                          <p:spTgt spid="10"/>
                                        </p:tgtEl>
                                        <p:attrNameLst>
                                          <p:attrName>style.visibility</p:attrName>
                                        </p:attrNameLst>
                                      </p:cBhvr>
                                      <p:to>
                                        <p:strVal val="visible"/>
                                      </p:to>
                                    </p:set>
                                    <p:animEffect transition="in" filter="randombar(horizontal)">
                                      <p:cBhvr>
                                        <p:cTn id="52" dur="500"/>
                                        <p:tgtEl>
                                          <p:spTgt spid="10"/>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xit" presetSubtype="10" fill="hold" grpId="1" nodeType="clickEffect">
                                  <p:stCondLst>
                                    <p:cond delay="0"/>
                                  </p:stCondLst>
                                  <p:childTnLst>
                                    <p:animEffect transition="out" filter="randombar(horizontal)">
                                      <p:cBhvr>
                                        <p:cTn id="56" dur="500"/>
                                        <p:tgtEl>
                                          <p:spTgt spid="11"/>
                                        </p:tgtEl>
                                      </p:cBhvr>
                                    </p:animEffect>
                                    <p:set>
                                      <p:cBhvr>
                                        <p:cTn id="57" dur="1" fill="hold">
                                          <p:stCondLst>
                                            <p:cond delay="499"/>
                                          </p:stCondLst>
                                        </p:cTn>
                                        <p:tgtEl>
                                          <p:spTgt spid="11"/>
                                        </p:tgtEl>
                                        <p:attrNameLst>
                                          <p:attrName>style.visibility</p:attrName>
                                        </p:attrNameLst>
                                      </p:cBhvr>
                                      <p:to>
                                        <p:strVal val="hidden"/>
                                      </p:to>
                                    </p:set>
                                  </p:childTnLst>
                                </p:cTn>
                              </p:par>
                              <p:par>
                                <p:cTn id="58" presetID="14" presetClass="exit" presetSubtype="10" fill="hold" nodeType="withEffect">
                                  <p:stCondLst>
                                    <p:cond delay="0"/>
                                  </p:stCondLst>
                                  <p:childTnLst>
                                    <p:animEffect transition="out" filter="randombar(horizontal)">
                                      <p:cBhvr>
                                        <p:cTn id="59" dur="500"/>
                                        <p:tgtEl>
                                          <p:spTgt spid="10"/>
                                        </p:tgtEl>
                                      </p:cBhvr>
                                    </p:animEffect>
                                    <p:set>
                                      <p:cBhvr>
                                        <p:cTn id="60" dur="1" fill="hold">
                                          <p:stCondLst>
                                            <p:cond delay="499"/>
                                          </p:stCondLst>
                                        </p:cTn>
                                        <p:tgtEl>
                                          <p:spTgt spid="10"/>
                                        </p:tgtEl>
                                        <p:attrNameLst>
                                          <p:attrName>style.visibility</p:attrName>
                                        </p:attrNameLst>
                                      </p:cBhvr>
                                      <p:to>
                                        <p:strVal val="hidden"/>
                                      </p:to>
                                    </p:set>
                                  </p:childTnLst>
                                </p:cTn>
                              </p:par>
                            </p:childTnLst>
                          </p:cTn>
                        </p:par>
                      </p:childTnLst>
                    </p:cTn>
                  </p:par>
                  <p:par>
                    <p:cTn id="61" fill="hold">
                      <p:stCondLst>
                        <p:cond delay="indefinite"/>
                      </p:stCondLst>
                      <p:childTnLst>
                        <p:par>
                          <p:cTn id="62" fill="hold">
                            <p:stCondLst>
                              <p:cond delay="0"/>
                            </p:stCondLst>
                            <p:childTnLst>
                              <p:par>
                                <p:cTn id="63" presetID="16" presetClass="entr" presetSubtype="21" fill="hold" grpId="0" nodeType="clickEffect">
                                  <p:stCondLst>
                                    <p:cond delay="0"/>
                                  </p:stCondLst>
                                  <p:childTnLst>
                                    <p:set>
                                      <p:cBhvr>
                                        <p:cTn id="64" dur="1" fill="hold">
                                          <p:stCondLst>
                                            <p:cond delay="0"/>
                                          </p:stCondLst>
                                        </p:cTn>
                                        <p:tgtEl>
                                          <p:spTgt spid="12"/>
                                        </p:tgtEl>
                                        <p:attrNameLst>
                                          <p:attrName>style.visibility</p:attrName>
                                        </p:attrNameLst>
                                      </p:cBhvr>
                                      <p:to>
                                        <p:strVal val="visible"/>
                                      </p:to>
                                    </p:set>
                                    <p:animEffect transition="in" filter="barn(inVertical)">
                                      <p:cBhvr>
                                        <p:cTn id="65" dur="500"/>
                                        <p:tgtEl>
                                          <p:spTgt spid="12"/>
                                        </p:tgtEl>
                                      </p:cBhvr>
                                    </p:animEffect>
                                  </p:childTnLst>
                                </p:cTn>
                              </p:par>
                              <p:par>
                                <p:cTn id="66" presetID="16" presetClass="entr" presetSubtype="21" fill="hold" nodeType="withEffect">
                                  <p:stCondLst>
                                    <p:cond delay="0"/>
                                  </p:stCondLst>
                                  <p:childTnLst>
                                    <p:set>
                                      <p:cBhvr>
                                        <p:cTn id="67" dur="1" fill="hold">
                                          <p:stCondLst>
                                            <p:cond delay="0"/>
                                          </p:stCondLst>
                                        </p:cTn>
                                        <p:tgtEl>
                                          <p:spTgt spid="3074"/>
                                        </p:tgtEl>
                                        <p:attrNameLst>
                                          <p:attrName>style.visibility</p:attrName>
                                        </p:attrNameLst>
                                      </p:cBhvr>
                                      <p:to>
                                        <p:strVal val="visible"/>
                                      </p:to>
                                    </p:set>
                                    <p:animEffect transition="in" filter="barn(inVertical)">
                                      <p:cBhvr>
                                        <p:cTn id="68" dur="500"/>
                                        <p:tgtEl>
                                          <p:spTgt spid="3074"/>
                                        </p:tgtEl>
                                      </p:cBhvr>
                                    </p:animEffect>
                                  </p:childTnLst>
                                </p:cTn>
                              </p:par>
                            </p:childTnLst>
                          </p:cTn>
                        </p:par>
                      </p:childTnLst>
                    </p:cTn>
                  </p:par>
                  <p:par>
                    <p:cTn id="69" fill="hold">
                      <p:stCondLst>
                        <p:cond delay="indefinite"/>
                      </p:stCondLst>
                      <p:childTnLst>
                        <p:par>
                          <p:cTn id="70" fill="hold">
                            <p:stCondLst>
                              <p:cond delay="0"/>
                            </p:stCondLst>
                            <p:childTnLst>
                              <p:par>
                                <p:cTn id="71" presetID="16" presetClass="exit" presetSubtype="21" fill="hold" grpId="1" nodeType="clickEffect">
                                  <p:stCondLst>
                                    <p:cond delay="0"/>
                                  </p:stCondLst>
                                  <p:childTnLst>
                                    <p:animEffect transition="out" filter="barn(inVertical)">
                                      <p:cBhvr>
                                        <p:cTn id="72" dur="500"/>
                                        <p:tgtEl>
                                          <p:spTgt spid="12"/>
                                        </p:tgtEl>
                                      </p:cBhvr>
                                    </p:animEffect>
                                    <p:set>
                                      <p:cBhvr>
                                        <p:cTn id="73" dur="1" fill="hold">
                                          <p:stCondLst>
                                            <p:cond delay="499"/>
                                          </p:stCondLst>
                                        </p:cTn>
                                        <p:tgtEl>
                                          <p:spTgt spid="12"/>
                                        </p:tgtEl>
                                        <p:attrNameLst>
                                          <p:attrName>style.visibility</p:attrName>
                                        </p:attrNameLst>
                                      </p:cBhvr>
                                      <p:to>
                                        <p:strVal val="hidden"/>
                                      </p:to>
                                    </p:set>
                                  </p:childTnLst>
                                </p:cTn>
                              </p:par>
                              <p:par>
                                <p:cTn id="74" presetID="16" presetClass="exit" presetSubtype="21" fill="hold" nodeType="withEffect">
                                  <p:stCondLst>
                                    <p:cond delay="0"/>
                                  </p:stCondLst>
                                  <p:childTnLst>
                                    <p:animEffect transition="out" filter="barn(inVertical)">
                                      <p:cBhvr>
                                        <p:cTn id="75" dur="500"/>
                                        <p:tgtEl>
                                          <p:spTgt spid="3074"/>
                                        </p:tgtEl>
                                      </p:cBhvr>
                                    </p:animEffect>
                                    <p:set>
                                      <p:cBhvr>
                                        <p:cTn id="76" dur="1" fill="hold">
                                          <p:stCondLst>
                                            <p:cond delay="499"/>
                                          </p:stCondLst>
                                        </p:cTn>
                                        <p:tgtEl>
                                          <p:spTgt spid="3074"/>
                                        </p:tgtEl>
                                        <p:attrNameLst>
                                          <p:attrName>style.visibility</p:attrName>
                                        </p:attrNameLst>
                                      </p:cBhvr>
                                      <p:to>
                                        <p:strVal val="hidden"/>
                                      </p:to>
                                    </p:set>
                                  </p:childTnLst>
                                </p:cTn>
                              </p:par>
                            </p:childTnLst>
                          </p:cTn>
                        </p:par>
                      </p:childTnLst>
                    </p:cTn>
                  </p:par>
                  <p:par>
                    <p:cTn id="77" fill="hold">
                      <p:stCondLst>
                        <p:cond delay="indefinite"/>
                      </p:stCondLst>
                      <p:childTnLst>
                        <p:par>
                          <p:cTn id="78" fill="hold">
                            <p:stCondLst>
                              <p:cond delay="0"/>
                            </p:stCondLst>
                            <p:childTnLst>
                              <p:par>
                                <p:cTn id="79" presetID="21" presetClass="entr" presetSubtype="1" fill="hold" grpId="0" nodeType="clickEffect">
                                  <p:stCondLst>
                                    <p:cond delay="0"/>
                                  </p:stCondLst>
                                  <p:childTnLst>
                                    <p:set>
                                      <p:cBhvr>
                                        <p:cTn id="80" dur="1" fill="hold">
                                          <p:stCondLst>
                                            <p:cond delay="0"/>
                                          </p:stCondLst>
                                        </p:cTn>
                                        <p:tgtEl>
                                          <p:spTgt spid="13"/>
                                        </p:tgtEl>
                                        <p:attrNameLst>
                                          <p:attrName>style.visibility</p:attrName>
                                        </p:attrNameLst>
                                      </p:cBhvr>
                                      <p:to>
                                        <p:strVal val="visible"/>
                                      </p:to>
                                    </p:set>
                                    <p:animEffect transition="in" filter="wheel(1)">
                                      <p:cBhvr>
                                        <p:cTn id="81" dur="2000"/>
                                        <p:tgtEl>
                                          <p:spTgt spid="13"/>
                                        </p:tgtEl>
                                      </p:cBhvr>
                                    </p:animEffect>
                                  </p:childTnLst>
                                </p:cTn>
                              </p:par>
                              <p:par>
                                <p:cTn id="82" presetID="21" presetClass="entr" presetSubtype="1" fill="hold" nodeType="withEffect">
                                  <p:stCondLst>
                                    <p:cond delay="0"/>
                                  </p:stCondLst>
                                  <p:childTnLst>
                                    <p:set>
                                      <p:cBhvr>
                                        <p:cTn id="83" dur="1" fill="hold">
                                          <p:stCondLst>
                                            <p:cond delay="0"/>
                                          </p:stCondLst>
                                        </p:cTn>
                                        <p:tgtEl>
                                          <p:spTgt spid="3076"/>
                                        </p:tgtEl>
                                        <p:attrNameLst>
                                          <p:attrName>style.visibility</p:attrName>
                                        </p:attrNameLst>
                                      </p:cBhvr>
                                      <p:to>
                                        <p:strVal val="visible"/>
                                      </p:to>
                                    </p:set>
                                    <p:animEffect transition="in" filter="wheel(1)">
                                      <p:cBhvr>
                                        <p:cTn id="84" dur="2000"/>
                                        <p:tgtEl>
                                          <p:spTgt spid="3076"/>
                                        </p:tgtEl>
                                      </p:cBhvr>
                                    </p:animEffect>
                                  </p:childTnLst>
                                </p:cTn>
                              </p:par>
                            </p:childTnLst>
                          </p:cTn>
                        </p:par>
                      </p:childTnLst>
                    </p:cTn>
                  </p:par>
                  <p:par>
                    <p:cTn id="85" fill="hold">
                      <p:stCondLst>
                        <p:cond delay="indefinite"/>
                      </p:stCondLst>
                      <p:childTnLst>
                        <p:par>
                          <p:cTn id="86" fill="hold">
                            <p:stCondLst>
                              <p:cond delay="0"/>
                            </p:stCondLst>
                            <p:childTnLst>
                              <p:par>
                                <p:cTn id="87" presetID="21" presetClass="exit" presetSubtype="1" fill="hold" grpId="1" nodeType="clickEffect">
                                  <p:stCondLst>
                                    <p:cond delay="0"/>
                                  </p:stCondLst>
                                  <p:childTnLst>
                                    <p:animEffect transition="out" filter="wheel(1)">
                                      <p:cBhvr>
                                        <p:cTn id="88" dur="2000"/>
                                        <p:tgtEl>
                                          <p:spTgt spid="13"/>
                                        </p:tgtEl>
                                      </p:cBhvr>
                                    </p:animEffect>
                                    <p:set>
                                      <p:cBhvr>
                                        <p:cTn id="89" dur="1" fill="hold">
                                          <p:stCondLst>
                                            <p:cond delay="1999"/>
                                          </p:stCondLst>
                                        </p:cTn>
                                        <p:tgtEl>
                                          <p:spTgt spid="13"/>
                                        </p:tgtEl>
                                        <p:attrNameLst>
                                          <p:attrName>style.visibility</p:attrName>
                                        </p:attrNameLst>
                                      </p:cBhvr>
                                      <p:to>
                                        <p:strVal val="hidden"/>
                                      </p:to>
                                    </p:set>
                                  </p:childTnLst>
                                </p:cTn>
                              </p:par>
                              <p:par>
                                <p:cTn id="90" presetID="21" presetClass="exit" presetSubtype="1" fill="hold" nodeType="withEffect">
                                  <p:stCondLst>
                                    <p:cond delay="0"/>
                                  </p:stCondLst>
                                  <p:childTnLst>
                                    <p:animEffect transition="out" filter="wheel(1)">
                                      <p:cBhvr>
                                        <p:cTn id="91" dur="2000"/>
                                        <p:tgtEl>
                                          <p:spTgt spid="3076"/>
                                        </p:tgtEl>
                                      </p:cBhvr>
                                    </p:animEffect>
                                    <p:set>
                                      <p:cBhvr>
                                        <p:cTn id="92" dur="1" fill="hold">
                                          <p:stCondLst>
                                            <p:cond delay="1999"/>
                                          </p:stCondLst>
                                        </p:cTn>
                                        <p:tgtEl>
                                          <p:spTgt spid="3076"/>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45" presetClass="entr" presetSubtype="0" fill="hold" grpId="0" nodeType="clickEffect">
                                  <p:stCondLst>
                                    <p:cond delay="0"/>
                                  </p:stCondLst>
                                  <p:childTnLst>
                                    <p:set>
                                      <p:cBhvr>
                                        <p:cTn id="96" dur="1" fill="hold">
                                          <p:stCondLst>
                                            <p:cond delay="0"/>
                                          </p:stCondLst>
                                        </p:cTn>
                                        <p:tgtEl>
                                          <p:spTgt spid="14"/>
                                        </p:tgtEl>
                                        <p:attrNameLst>
                                          <p:attrName>style.visibility</p:attrName>
                                        </p:attrNameLst>
                                      </p:cBhvr>
                                      <p:to>
                                        <p:strVal val="visible"/>
                                      </p:to>
                                    </p:set>
                                    <p:animEffect transition="in" filter="fade">
                                      <p:cBhvr>
                                        <p:cTn id="97" dur="2000"/>
                                        <p:tgtEl>
                                          <p:spTgt spid="14"/>
                                        </p:tgtEl>
                                      </p:cBhvr>
                                    </p:animEffect>
                                    <p:anim calcmode="lin" valueType="num">
                                      <p:cBhvr>
                                        <p:cTn id="98" dur="2000" fill="hold"/>
                                        <p:tgtEl>
                                          <p:spTgt spid="14"/>
                                        </p:tgtEl>
                                        <p:attrNameLst>
                                          <p:attrName>ppt_w</p:attrName>
                                        </p:attrNameLst>
                                      </p:cBhvr>
                                      <p:tavLst>
                                        <p:tav tm="0" fmla="#ppt_w*sin(2.5*pi*$)">
                                          <p:val>
                                            <p:fltVal val="0"/>
                                          </p:val>
                                        </p:tav>
                                        <p:tav tm="100000">
                                          <p:val>
                                            <p:fltVal val="1"/>
                                          </p:val>
                                        </p:tav>
                                      </p:tavLst>
                                    </p:anim>
                                    <p:anim calcmode="lin" valueType="num">
                                      <p:cBhvr>
                                        <p:cTn id="99" dur="2000" fill="hold"/>
                                        <p:tgtEl>
                                          <p:spTgt spid="14"/>
                                        </p:tgtEl>
                                        <p:attrNameLst>
                                          <p:attrName>ppt_h</p:attrName>
                                        </p:attrNameLst>
                                      </p:cBhvr>
                                      <p:tavLst>
                                        <p:tav tm="0">
                                          <p:val>
                                            <p:strVal val="#ppt_h"/>
                                          </p:val>
                                        </p:tav>
                                        <p:tav tm="100000">
                                          <p:val>
                                            <p:strVal val="#ppt_h"/>
                                          </p:val>
                                        </p:tav>
                                      </p:tavLst>
                                    </p:anim>
                                  </p:childTnLst>
                                </p:cTn>
                              </p:par>
                              <p:par>
                                <p:cTn id="100" presetID="45" presetClass="entr" presetSubtype="0" fill="hold" nodeType="withEffect">
                                  <p:stCondLst>
                                    <p:cond delay="0"/>
                                  </p:stCondLst>
                                  <p:childTnLst>
                                    <p:set>
                                      <p:cBhvr>
                                        <p:cTn id="101" dur="1" fill="hold">
                                          <p:stCondLst>
                                            <p:cond delay="0"/>
                                          </p:stCondLst>
                                        </p:cTn>
                                        <p:tgtEl>
                                          <p:spTgt spid="3078"/>
                                        </p:tgtEl>
                                        <p:attrNameLst>
                                          <p:attrName>style.visibility</p:attrName>
                                        </p:attrNameLst>
                                      </p:cBhvr>
                                      <p:to>
                                        <p:strVal val="visible"/>
                                      </p:to>
                                    </p:set>
                                    <p:animEffect transition="in" filter="fade">
                                      <p:cBhvr>
                                        <p:cTn id="102" dur="2000"/>
                                        <p:tgtEl>
                                          <p:spTgt spid="3078"/>
                                        </p:tgtEl>
                                      </p:cBhvr>
                                    </p:animEffect>
                                    <p:anim calcmode="lin" valueType="num">
                                      <p:cBhvr>
                                        <p:cTn id="103" dur="2000" fill="hold"/>
                                        <p:tgtEl>
                                          <p:spTgt spid="3078"/>
                                        </p:tgtEl>
                                        <p:attrNameLst>
                                          <p:attrName>ppt_w</p:attrName>
                                        </p:attrNameLst>
                                      </p:cBhvr>
                                      <p:tavLst>
                                        <p:tav tm="0" fmla="#ppt_w*sin(2.5*pi*$)">
                                          <p:val>
                                            <p:fltVal val="0"/>
                                          </p:val>
                                        </p:tav>
                                        <p:tav tm="100000">
                                          <p:val>
                                            <p:fltVal val="1"/>
                                          </p:val>
                                        </p:tav>
                                      </p:tavLst>
                                    </p:anim>
                                    <p:anim calcmode="lin" valueType="num">
                                      <p:cBhvr>
                                        <p:cTn id="104" dur="2000" fill="hold"/>
                                        <p:tgtEl>
                                          <p:spTgt spid="3078"/>
                                        </p:tgtEl>
                                        <p:attrNameLst>
                                          <p:attrName>ppt_h</p:attrName>
                                        </p:attrNameLst>
                                      </p:cBhvr>
                                      <p:tavLst>
                                        <p:tav tm="0">
                                          <p:val>
                                            <p:strVal val="#ppt_h"/>
                                          </p:val>
                                        </p:tav>
                                        <p:tav tm="100000">
                                          <p:val>
                                            <p:strVal val="#ppt_h"/>
                                          </p:val>
                                        </p:tav>
                                      </p:tavLst>
                                    </p:anim>
                                  </p:childTnLst>
                                </p:cTn>
                              </p:par>
                            </p:childTnLst>
                          </p:cTn>
                        </p:par>
                      </p:childTnLst>
                    </p:cTn>
                  </p:par>
                  <p:par>
                    <p:cTn id="105" fill="hold">
                      <p:stCondLst>
                        <p:cond delay="indefinite"/>
                      </p:stCondLst>
                      <p:childTnLst>
                        <p:par>
                          <p:cTn id="106" fill="hold">
                            <p:stCondLst>
                              <p:cond delay="0"/>
                            </p:stCondLst>
                            <p:childTnLst>
                              <p:par>
                                <p:cTn id="107" presetID="26" presetClass="entr" presetSubtype="0" fill="hold" nodeType="clickEffect">
                                  <p:stCondLst>
                                    <p:cond delay="0"/>
                                  </p:stCondLst>
                                  <p:childTnLst>
                                    <p:set>
                                      <p:cBhvr>
                                        <p:cTn id="108" dur="1" fill="hold">
                                          <p:stCondLst>
                                            <p:cond delay="0"/>
                                          </p:stCondLst>
                                        </p:cTn>
                                        <p:tgtEl>
                                          <p:spTgt spid="3080"/>
                                        </p:tgtEl>
                                        <p:attrNameLst>
                                          <p:attrName>style.visibility</p:attrName>
                                        </p:attrNameLst>
                                      </p:cBhvr>
                                      <p:to>
                                        <p:strVal val="visible"/>
                                      </p:to>
                                    </p:set>
                                    <p:animEffect transition="in" filter="wipe(down)">
                                      <p:cBhvr>
                                        <p:cTn id="109" dur="580">
                                          <p:stCondLst>
                                            <p:cond delay="0"/>
                                          </p:stCondLst>
                                        </p:cTn>
                                        <p:tgtEl>
                                          <p:spTgt spid="3080"/>
                                        </p:tgtEl>
                                      </p:cBhvr>
                                    </p:animEffect>
                                    <p:anim calcmode="lin" valueType="num">
                                      <p:cBhvr>
                                        <p:cTn id="110" dur="1822" tmFilter="0,0; 0.14,0.36; 0.43,0.73; 0.71,0.91; 1.0,1.0">
                                          <p:stCondLst>
                                            <p:cond delay="0"/>
                                          </p:stCondLst>
                                        </p:cTn>
                                        <p:tgtEl>
                                          <p:spTgt spid="3080"/>
                                        </p:tgtEl>
                                        <p:attrNameLst>
                                          <p:attrName>ppt_x</p:attrName>
                                        </p:attrNameLst>
                                      </p:cBhvr>
                                      <p:tavLst>
                                        <p:tav tm="0">
                                          <p:val>
                                            <p:strVal val="#ppt_x-0.25"/>
                                          </p:val>
                                        </p:tav>
                                        <p:tav tm="100000">
                                          <p:val>
                                            <p:strVal val="#ppt_x"/>
                                          </p:val>
                                        </p:tav>
                                      </p:tavLst>
                                    </p:anim>
                                    <p:anim calcmode="lin" valueType="num">
                                      <p:cBhvr>
                                        <p:cTn id="111" dur="664" tmFilter="0.0,0.0; 0.25,0.07; 0.50,0.2; 0.75,0.467; 1.0,1.0">
                                          <p:stCondLst>
                                            <p:cond delay="0"/>
                                          </p:stCondLst>
                                        </p:cTn>
                                        <p:tgtEl>
                                          <p:spTgt spid="3080"/>
                                        </p:tgtEl>
                                        <p:attrNameLst>
                                          <p:attrName>ppt_y</p:attrName>
                                        </p:attrNameLst>
                                      </p:cBhvr>
                                      <p:tavLst>
                                        <p:tav tm="0" fmla="#ppt_y-sin(pi*$)/3">
                                          <p:val>
                                            <p:fltVal val="0.5"/>
                                          </p:val>
                                        </p:tav>
                                        <p:tav tm="100000">
                                          <p:val>
                                            <p:fltVal val="1"/>
                                          </p:val>
                                        </p:tav>
                                      </p:tavLst>
                                    </p:anim>
                                    <p:anim calcmode="lin" valueType="num">
                                      <p:cBhvr>
                                        <p:cTn id="112" dur="664" tmFilter="0, 0; 0.125,0.2665; 0.25,0.4; 0.375,0.465; 0.5,0.5;  0.625,0.535; 0.75,0.6; 0.875,0.7335; 1,1">
                                          <p:stCondLst>
                                            <p:cond delay="664"/>
                                          </p:stCondLst>
                                        </p:cTn>
                                        <p:tgtEl>
                                          <p:spTgt spid="3080"/>
                                        </p:tgtEl>
                                        <p:attrNameLst>
                                          <p:attrName>ppt_y</p:attrName>
                                        </p:attrNameLst>
                                      </p:cBhvr>
                                      <p:tavLst>
                                        <p:tav tm="0" fmla="#ppt_y-sin(pi*$)/9">
                                          <p:val>
                                            <p:fltVal val="0"/>
                                          </p:val>
                                        </p:tav>
                                        <p:tav tm="100000">
                                          <p:val>
                                            <p:fltVal val="1"/>
                                          </p:val>
                                        </p:tav>
                                      </p:tavLst>
                                    </p:anim>
                                    <p:anim calcmode="lin" valueType="num">
                                      <p:cBhvr>
                                        <p:cTn id="113" dur="332" tmFilter="0, 0; 0.125,0.2665; 0.25,0.4; 0.375,0.465; 0.5,0.5;  0.625,0.535; 0.75,0.6; 0.875,0.7335; 1,1">
                                          <p:stCondLst>
                                            <p:cond delay="1324"/>
                                          </p:stCondLst>
                                        </p:cTn>
                                        <p:tgtEl>
                                          <p:spTgt spid="3080"/>
                                        </p:tgtEl>
                                        <p:attrNameLst>
                                          <p:attrName>ppt_y</p:attrName>
                                        </p:attrNameLst>
                                      </p:cBhvr>
                                      <p:tavLst>
                                        <p:tav tm="0" fmla="#ppt_y-sin(pi*$)/27">
                                          <p:val>
                                            <p:fltVal val="0"/>
                                          </p:val>
                                        </p:tav>
                                        <p:tav tm="100000">
                                          <p:val>
                                            <p:fltVal val="1"/>
                                          </p:val>
                                        </p:tav>
                                      </p:tavLst>
                                    </p:anim>
                                    <p:anim calcmode="lin" valueType="num">
                                      <p:cBhvr>
                                        <p:cTn id="114" dur="164" tmFilter="0, 0; 0.125,0.2665; 0.25,0.4; 0.375,0.465; 0.5,0.5;  0.625,0.535; 0.75,0.6; 0.875,0.7335; 1,1">
                                          <p:stCondLst>
                                            <p:cond delay="1656"/>
                                          </p:stCondLst>
                                        </p:cTn>
                                        <p:tgtEl>
                                          <p:spTgt spid="3080"/>
                                        </p:tgtEl>
                                        <p:attrNameLst>
                                          <p:attrName>ppt_y</p:attrName>
                                        </p:attrNameLst>
                                      </p:cBhvr>
                                      <p:tavLst>
                                        <p:tav tm="0" fmla="#ppt_y-sin(pi*$)/81">
                                          <p:val>
                                            <p:fltVal val="0"/>
                                          </p:val>
                                        </p:tav>
                                        <p:tav tm="100000">
                                          <p:val>
                                            <p:fltVal val="1"/>
                                          </p:val>
                                        </p:tav>
                                      </p:tavLst>
                                    </p:anim>
                                    <p:animScale>
                                      <p:cBhvr>
                                        <p:cTn id="115" dur="26">
                                          <p:stCondLst>
                                            <p:cond delay="650"/>
                                          </p:stCondLst>
                                        </p:cTn>
                                        <p:tgtEl>
                                          <p:spTgt spid="3080"/>
                                        </p:tgtEl>
                                      </p:cBhvr>
                                      <p:to x="100000" y="60000"/>
                                    </p:animScale>
                                    <p:animScale>
                                      <p:cBhvr>
                                        <p:cTn id="116" dur="166" decel="50000">
                                          <p:stCondLst>
                                            <p:cond delay="676"/>
                                          </p:stCondLst>
                                        </p:cTn>
                                        <p:tgtEl>
                                          <p:spTgt spid="3080"/>
                                        </p:tgtEl>
                                      </p:cBhvr>
                                      <p:to x="100000" y="100000"/>
                                    </p:animScale>
                                    <p:animScale>
                                      <p:cBhvr>
                                        <p:cTn id="117" dur="26">
                                          <p:stCondLst>
                                            <p:cond delay="1312"/>
                                          </p:stCondLst>
                                        </p:cTn>
                                        <p:tgtEl>
                                          <p:spTgt spid="3080"/>
                                        </p:tgtEl>
                                      </p:cBhvr>
                                      <p:to x="100000" y="80000"/>
                                    </p:animScale>
                                    <p:animScale>
                                      <p:cBhvr>
                                        <p:cTn id="118" dur="166" decel="50000">
                                          <p:stCondLst>
                                            <p:cond delay="1338"/>
                                          </p:stCondLst>
                                        </p:cTn>
                                        <p:tgtEl>
                                          <p:spTgt spid="3080"/>
                                        </p:tgtEl>
                                      </p:cBhvr>
                                      <p:to x="100000" y="100000"/>
                                    </p:animScale>
                                    <p:animScale>
                                      <p:cBhvr>
                                        <p:cTn id="119" dur="26">
                                          <p:stCondLst>
                                            <p:cond delay="1642"/>
                                          </p:stCondLst>
                                        </p:cTn>
                                        <p:tgtEl>
                                          <p:spTgt spid="3080"/>
                                        </p:tgtEl>
                                      </p:cBhvr>
                                      <p:to x="100000" y="90000"/>
                                    </p:animScale>
                                    <p:animScale>
                                      <p:cBhvr>
                                        <p:cTn id="120" dur="166" decel="50000">
                                          <p:stCondLst>
                                            <p:cond delay="1668"/>
                                          </p:stCondLst>
                                        </p:cTn>
                                        <p:tgtEl>
                                          <p:spTgt spid="3080"/>
                                        </p:tgtEl>
                                      </p:cBhvr>
                                      <p:to x="100000" y="100000"/>
                                    </p:animScale>
                                    <p:animScale>
                                      <p:cBhvr>
                                        <p:cTn id="121" dur="26">
                                          <p:stCondLst>
                                            <p:cond delay="1808"/>
                                          </p:stCondLst>
                                        </p:cTn>
                                        <p:tgtEl>
                                          <p:spTgt spid="3080"/>
                                        </p:tgtEl>
                                      </p:cBhvr>
                                      <p:to x="100000" y="95000"/>
                                    </p:animScale>
                                    <p:animScale>
                                      <p:cBhvr>
                                        <p:cTn id="122" dur="166" decel="50000">
                                          <p:stCondLst>
                                            <p:cond delay="1834"/>
                                          </p:stCondLst>
                                        </p:cTn>
                                        <p:tgtEl>
                                          <p:spTgt spid="3080"/>
                                        </p:tgtEl>
                                      </p:cBhvr>
                                      <p:to x="100000" y="100000"/>
                                    </p:animScale>
                                  </p:childTnLst>
                                </p:cTn>
                              </p:par>
                              <p:par>
                                <p:cTn id="123" presetID="26" presetClass="entr" presetSubtype="0" fill="hold" nodeType="withEffect">
                                  <p:stCondLst>
                                    <p:cond delay="0"/>
                                  </p:stCondLst>
                                  <p:childTnLst>
                                    <p:set>
                                      <p:cBhvr>
                                        <p:cTn id="124" dur="1" fill="hold">
                                          <p:stCondLst>
                                            <p:cond delay="0"/>
                                          </p:stCondLst>
                                        </p:cTn>
                                        <p:tgtEl>
                                          <p:spTgt spid="3082"/>
                                        </p:tgtEl>
                                        <p:attrNameLst>
                                          <p:attrName>style.visibility</p:attrName>
                                        </p:attrNameLst>
                                      </p:cBhvr>
                                      <p:to>
                                        <p:strVal val="visible"/>
                                      </p:to>
                                    </p:set>
                                    <p:animEffect transition="in" filter="wipe(down)">
                                      <p:cBhvr>
                                        <p:cTn id="125" dur="580">
                                          <p:stCondLst>
                                            <p:cond delay="0"/>
                                          </p:stCondLst>
                                        </p:cTn>
                                        <p:tgtEl>
                                          <p:spTgt spid="3082"/>
                                        </p:tgtEl>
                                      </p:cBhvr>
                                    </p:animEffect>
                                    <p:anim calcmode="lin" valueType="num">
                                      <p:cBhvr>
                                        <p:cTn id="126" dur="1822" tmFilter="0,0; 0.14,0.36; 0.43,0.73; 0.71,0.91; 1.0,1.0">
                                          <p:stCondLst>
                                            <p:cond delay="0"/>
                                          </p:stCondLst>
                                        </p:cTn>
                                        <p:tgtEl>
                                          <p:spTgt spid="3082"/>
                                        </p:tgtEl>
                                        <p:attrNameLst>
                                          <p:attrName>ppt_x</p:attrName>
                                        </p:attrNameLst>
                                      </p:cBhvr>
                                      <p:tavLst>
                                        <p:tav tm="0">
                                          <p:val>
                                            <p:strVal val="#ppt_x-0.25"/>
                                          </p:val>
                                        </p:tav>
                                        <p:tav tm="100000">
                                          <p:val>
                                            <p:strVal val="#ppt_x"/>
                                          </p:val>
                                        </p:tav>
                                      </p:tavLst>
                                    </p:anim>
                                    <p:anim calcmode="lin" valueType="num">
                                      <p:cBhvr>
                                        <p:cTn id="127" dur="664" tmFilter="0.0,0.0; 0.25,0.07; 0.50,0.2; 0.75,0.467; 1.0,1.0">
                                          <p:stCondLst>
                                            <p:cond delay="0"/>
                                          </p:stCondLst>
                                        </p:cTn>
                                        <p:tgtEl>
                                          <p:spTgt spid="3082"/>
                                        </p:tgtEl>
                                        <p:attrNameLst>
                                          <p:attrName>ppt_y</p:attrName>
                                        </p:attrNameLst>
                                      </p:cBhvr>
                                      <p:tavLst>
                                        <p:tav tm="0" fmla="#ppt_y-sin(pi*$)/3">
                                          <p:val>
                                            <p:fltVal val="0.5"/>
                                          </p:val>
                                        </p:tav>
                                        <p:tav tm="100000">
                                          <p:val>
                                            <p:fltVal val="1"/>
                                          </p:val>
                                        </p:tav>
                                      </p:tavLst>
                                    </p:anim>
                                    <p:anim calcmode="lin" valueType="num">
                                      <p:cBhvr>
                                        <p:cTn id="128" dur="664" tmFilter="0, 0; 0.125,0.2665; 0.25,0.4; 0.375,0.465; 0.5,0.5;  0.625,0.535; 0.75,0.6; 0.875,0.7335; 1,1">
                                          <p:stCondLst>
                                            <p:cond delay="664"/>
                                          </p:stCondLst>
                                        </p:cTn>
                                        <p:tgtEl>
                                          <p:spTgt spid="3082"/>
                                        </p:tgtEl>
                                        <p:attrNameLst>
                                          <p:attrName>ppt_y</p:attrName>
                                        </p:attrNameLst>
                                      </p:cBhvr>
                                      <p:tavLst>
                                        <p:tav tm="0" fmla="#ppt_y-sin(pi*$)/9">
                                          <p:val>
                                            <p:fltVal val="0"/>
                                          </p:val>
                                        </p:tav>
                                        <p:tav tm="100000">
                                          <p:val>
                                            <p:fltVal val="1"/>
                                          </p:val>
                                        </p:tav>
                                      </p:tavLst>
                                    </p:anim>
                                    <p:anim calcmode="lin" valueType="num">
                                      <p:cBhvr>
                                        <p:cTn id="129" dur="332" tmFilter="0, 0; 0.125,0.2665; 0.25,0.4; 0.375,0.465; 0.5,0.5;  0.625,0.535; 0.75,0.6; 0.875,0.7335; 1,1">
                                          <p:stCondLst>
                                            <p:cond delay="1324"/>
                                          </p:stCondLst>
                                        </p:cTn>
                                        <p:tgtEl>
                                          <p:spTgt spid="3082"/>
                                        </p:tgtEl>
                                        <p:attrNameLst>
                                          <p:attrName>ppt_y</p:attrName>
                                        </p:attrNameLst>
                                      </p:cBhvr>
                                      <p:tavLst>
                                        <p:tav tm="0" fmla="#ppt_y-sin(pi*$)/27">
                                          <p:val>
                                            <p:fltVal val="0"/>
                                          </p:val>
                                        </p:tav>
                                        <p:tav tm="100000">
                                          <p:val>
                                            <p:fltVal val="1"/>
                                          </p:val>
                                        </p:tav>
                                      </p:tavLst>
                                    </p:anim>
                                    <p:anim calcmode="lin" valueType="num">
                                      <p:cBhvr>
                                        <p:cTn id="130" dur="164" tmFilter="0, 0; 0.125,0.2665; 0.25,0.4; 0.375,0.465; 0.5,0.5;  0.625,0.535; 0.75,0.6; 0.875,0.7335; 1,1">
                                          <p:stCondLst>
                                            <p:cond delay="1656"/>
                                          </p:stCondLst>
                                        </p:cTn>
                                        <p:tgtEl>
                                          <p:spTgt spid="3082"/>
                                        </p:tgtEl>
                                        <p:attrNameLst>
                                          <p:attrName>ppt_y</p:attrName>
                                        </p:attrNameLst>
                                      </p:cBhvr>
                                      <p:tavLst>
                                        <p:tav tm="0" fmla="#ppt_y-sin(pi*$)/81">
                                          <p:val>
                                            <p:fltVal val="0"/>
                                          </p:val>
                                        </p:tav>
                                        <p:tav tm="100000">
                                          <p:val>
                                            <p:fltVal val="1"/>
                                          </p:val>
                                        </p:tav>
                                      </p:tavLst>
                                    </p:anim>
                                    <p:animScale>
                                      <p:cBhvr>
                                        <p:cTn id="131" dur="26">
                                          <p:stCondLst>
                                            <p:cond delay="650"/>
                                          </p:stCondLst>
                                        </p:cTn>
                                        <p:tgtEl>
                                          <p:spTgt spid="3082"/>
                                        </p:tgtEl>
                                      </p:cBhvr>
                                      <p:to x="100000" y="60000"/>
                                    </p:animScale>
                                    <p:animScale>
                                      <p:cBhvr>
                                        <p:cTn id="132" dur="166" decel="50000">
                                          <p:stCondLst>
                                            <p:cond delay="676"/>
                                          </p:stCondLst>
                                        </p:cTn>
                                        <p:tgtEl>
                                          <p:spTgt spid="3082"/>
                                        </p:tgtEl>
                                      </p:cBhvr>
                                      <p:to x="100000" y="100000"/>
                                    </p:animScale>
                                    <p:animScale>
                                      <p:cBhvr>
                                        <p:cTn id="133" dur="26">
                                          <p:stCondLst>
                                            <p:cond delay="1312"/>
                                          </p:stCondLst>
                                        </p:cTn>
                                        <p:tgtEl>
                                          <p:spTgt spid="3082"/>
                                        </p:tgtEl>
                                      </p:cBhvr>
                                      <p:to x="100000" y="80000"/>
                                    </p:animScale>
                                    <p:animScale>
                                      <p:cBhvr>
                                        <p:cTn id="134" dur="166" decel="50000">
                                          <p:stCondLst>
                                            <p:cond delay="1338"/>
                                          </p:stCondLst>
                                        </p:cTn>
                                        <p:tgtEl>
                                          <p:spTgt spid="3082"/>
                                        </p:tgtEl>
                                      </p:cBhvr>
                                      <p:to x="100000" y="100000"/>
                                    </p:animScale>
                                    <p:animScale>
                                      <p:cBhvr>
                                        <p:cTn id="135" dur="26">
                                          <p:stCondLst>
                                            <p:cond delay="1642"/>
                                          </p:stCondLst>
                                        </p:cTn>
                                        <p:tgtEl>
                                          <p:spTgt spid="3082"/>
                                        </p:tgtEl>
                                      </p:cBhvr>
                                      <p:to x="100000" y="90000"/>
                                    </p:animScale>
                                    <p:animScale>
                                      <p:cBhvr>
                                        <p:cTn id="136" dur="166" decel="50000">
                                          <p:stCondLst>
                                            <p:cond delay="1668"/>
                                          </p:stCondLst>
                                        </p:cTn>
                                        <p:tgtEl>
                                          <p:spTgt spid="3082"/>
                                        </p:tgtEl>
                                      </p:cBhvr>
                                      <p:to x="100000" y="100000"/>
                                    </p:animScale>
                                    <p:animScale>
                                      <p:cBhvr>
                                        <p:cTn id="137" dur="26">
                                          <p:stCondLst>
                                            <p:cond delay="1808"/>
                                          </p:stCondLst>
                                        </p:cTn>
                                        <p:tgtEl>
                                          <p:spTgt spid="3082"/>
                                        </p:tgtEl>
                                      </p:cBhvr>
                                      <p:to x="100000" y="95000"/>
                                    </p:animScale>
                                    <p:animScale>
                                      <p:cBhvr>
                                        <p:cTn id="138" dur="166" decel="50000">
                                          <p:stCondLst>
                                            <p:cond delay="1834"/>
                                          </p:stCondLst>
                                        </p:cTn>
                                        <p:tgtEl>
                                          <p:spTgt spid="308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7" grpId="0"/>
      <p:bldP spid="9" grpId="0"/>
      <p:bldP spid="9" grpId="1"/>
      <p:bldP spid="11" grpId="0"/>
      <p:bldP spid="11" grpId="1"/>
      <p:bldP spid="12" grpId="0"/>
      <p:bldP spid="12" grpId="1"/>
      <p:bldP spid="13" grpId="0"/>
      <p:bldP spid="13" grpId="1"/>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21A990B-3CEA-B44C-5FBB-01076750864E}"/>
              </a:ext>
            </a:extLst>
          </p:cNvPr>
          <p:cNvSpPr>
            <a:spLocks noGrp="1"/>
          </p:cNvSpPr>
          <p:nvPr>
            <p:ph type="title"/>
          </p:nvPr>
        </p:nvSpPr>
        <p:spPr/>
        <p:txBody>
          <a:bodyPr/>
          <a:lstStyle/>
          <a:p>
            <a:r>
              <a:rPr lang="en-US" dirty="0"/>
              <a:t>Three different approaches</a:t>
            </a:r>
          </a:p>
        </p:txBody>
      </p:sp>
      <p:sp>
        <p:nvSpPr>
          <p:cNvPr id="14" name="TextBox 13">
            <a:extLst>
              <a:ext uri="{FF2B5EF4-FFF2-40B4-BE49-F238E27FC236}">
                <a16:creationId xmlns:a16="http://schemas.microsoft.com/office/drawing/2014/main" id="{4D3D88F3-A229-8A4B-2417-A908C11D3261}"/>
              </a:ext>
            </a:extLst>
          </p:cNvPr>
          <p:cNvSpPr txBox="1"/>
          <p:nvPr/>
        </p:nvSpPr>
        <p:spPr>
          <a:xfrm>
            <a:off x="1319514" y="2361235"/>
            <a:ext cx="9583838" cy="646331"/>
          </a:xfrm>
          <a:prstGeom prst="rect">
            <a:avLst/>
          </a:prstGeom>
          <a:noFill/>
        </p:spPr>
        <p:txBody>
          <a:bodyPr wrap="square" rtlCol="0">
            <a:spAutoFit/>
          </a:bodyPr>
          <a:lstStyle/>
          <a:p>
            <a:r>
              <a:rPr lang="en-US" dirty="0">
                <a:latin typeface="Franklin Gothic Book (Body)"/>
                <a:cs typeface="Times New Roman" panose="02020603050405020304" pitchFamily="18" charset="0"/>
              </a:rPr>
              <a:t>► </a:t>
            </a:r>
            <a:r>
              <a:rPr lang="en-US" dirty="0">
                <a:latin typeface="Franklin Gothic Book (Body)"/>
              </a:rPr>
              <a:t>Feasibility </a:t>
            </a:r>
            <a:r>
              <a:rPr lang="en-US" sz="1800" dirty="0">
                <a:effectLst/>
                <a:latin typeface="Franklin Gothic Book (Body)"/>
                <a:ea typeface="Calibri" panose="020F0502020204030204" pitchFamily="34" charset="0"/>
                <a:cs typeface="Times New Roman" panose="02020603050405020304" pitchFamily="18" charset="0"/>
              </a:rPr>
              <a:t>and System Sizing: </a:t>
            </a:r>
            <a:r>
              <a:rPr lang="en-US" dirty="0">
                <a:latin typeface="Franklin Gothic Book (Body)"/>
                <a:ea typeface="Calibri" panose="020F0502020204030204" pitchFamily="34" charset="0"/>
                <a:cs typeface="Times New Roman" panose="02020603050405020304" pitchFamily="18" charset="0"/>
              </a:rPr>
              <a:t>A</a:t>
            </a:r>
            <a:r>
              <a:rPr lang="en-US" sz="1800" dirty="0">
                <a:effectLst/>
                <a:latin typeface="Franklin Gothic Book (Body)"/>
                <a:ea typeface="Calibri" panose="020F0502020204030204" pitchFamily="34" charset="0"/>
                <a:cs typeface="Times New Roman" panose="02020603050405020304" pitchFamily="18" charset="0"/>
              </a:rPr>
              <a:t>ssessing the viability and suitability in some specific location in the </a:t>
            </a:r>
            <a:r>
              <a:rPr lang="en-US" sz="1800" dirty="0" err="1">
                <a:effectLst/>
                <a:latin typeface="Franklin Gothic Book (Body)"/>
                <a:ea typeface="Calibri" panose="020F0502020204030204" pitchFamily="34" charset="0"/>
                <a:cs typeface="Times New Roman" panose="02020603050405020304" pitchFamily="18" charset="0"/>
              </a:rPr>
              <a:t>Yuendumu</a:t>
            </a:r>
            <a:r>
              <a:rPr lang="en-US" sz="1800" dirty="0">
                <a:effectLst/>
                <a:latin typeface="Franklin Gothic Book (Body)"/>
                <a:ea typeface="Calibri" panose="020F0502020204030204" pitchFamily="34" charset="0"/>
                <a:cs typeface="Times New Roman" panose="02020603050405020304" pitchFamily="18" charset="0"/>
              </a:rPr>
              <a:t> </a:t>
            </a:r>
            <a:r>
              <a:rPr lang="en-US" dirty="0">
                <a:latin typeface="Franklin Gothic Book (Body)"/>
                <a:ea typeface="Calibri" panose="020F0502020204030204" pitchFamily="34" charset="0"/>
                <a:cs typeface="Times New Roman" panose="02020603050405020304" pitchFamily="18" charset="0"/>
              </a:rPr>
              <a:t>Indigenous Community (Northern Territory – Australia)</a:t>
            </a:r>
            <a:endParaRPr lang="en-US" dirty="0">
              <a:latin typeface="Franklin Gothic Book (Body)"/>
            </a:endParaRPr>
          </a:p>
        </p:txBody>
      </p:sp>
      <p:sp>
        <p:nvSpPr>
          <p:cNvPr id="15" name="TextBox 14">
            <a:extLst>
              <a:ext uri="{FF2B5EF4-FFF2-40B4-BE49-F238E27FC236}">
                <a16:creationId xmlns:a16="http://schemas.microsoft.com/office/drawing/2014/main" id="{FECEF0F0-1EBB-8174-5059-985513F31D44}"/>
              </a:ext>
            </a:extLst>
          </p:cNvPr>
          <p:cNvSpPr txBox="1"/>
          <p:nvPr/>
        </p:nvSpPr>
        <p:spPr>
          <a:xfrm>
            <a:off x="1435264" y="3464650"/>
            <a:ext cx="9583838" cy="646331"/>
          </a:xfrm>
          <a:prstGeom prst="rect">
            <a:avLst/>
          </a:prstGeom>
          <a:noFill/>
        </p:spPr>
        <p:txBody>
          <a:bodyPr wrap="square" rtlCol="0">
            <a:spAutoFit/>
          </a:bodyPr>
          <a:lstStyle/>
          <a:p>
            <a:r>
              <a:rPr lang="en-US" dirty="0">
                <a:latin typeface="Franklin Gothic Book (Body)"/>
                <a:cs typeface="Times New Roman" panose="02020603050405020304" pitchFamily="18" charset="0"/>
              </a:rPr>
              <a:t>► </a:t>
            </a:r>
            <a:r>
              <a:rPr lang="en-US" dirty="0">
                <a:latin typeface="Franklin Gothic Book (Body)"/>
              </a:rPr>
              <a:t>Component Selection and Integration: Selecting the necessary components, and integrating to form a efficient system (experts’ management)</a:t>
            </a:r>
          </a:p>
        </p:txBody>
      </p:sp>
      <p:sp>
        <p:nvSpPr>
          <p:cNvPr id="16" name="TextBox 15">
            <a:extLst>
              <a:ext uri="{FF2B5EF4-FFF2-40B4-BE49-F238E27FC236}">
                <a16:creationId xmlns:a16="http://schemas.microsoft.com/office/drawing/2014/main" id="{13660C65-3CE6-31C6-C046-4E6FFA7F3F0F}"/>
              </a:ext>
            </a:extLst>
          </p:cNvPr>
          <p:cNvSpPr txBox="1"/>
          <p:nvPr/>
        </p:nvSpPr>
        <p:spPr>
          <a:xfrm>
            <a:off x="1551014" y="4570687"/>
            <a:ext cx="9583838" cy="646331"/>
          </a:xfrm>
          <a:prstGeom prst="rect">
            <a:avLst/>
          </a:prstGeom>
          <a:noFill/>
        </p:spPr>
        <p:txBody>
          <a:bodyPr wrap="square" rtlCol="0">
            <a:spAutoFit/>
          </a:bodyPr>
          <a:lstStyle/>
          <a:p>
            <a:r>
              <a:rPr lang="en-US" dirty="0">
                <a:latin typeface="Franklin Gothic Book (Body)"/>
                <a:cs typeface="Times New Roman" panose="02020603050405020304" pitchFamily="18" charset="0"/>
              </a:rPr>
              <a:t>► Installation, </a:t>
            </a:r>
            <a:r>
              <a:rPr lang="en-US" dirty="0">
                <a:latin typeface="Franklin Gothic Book (Body)"/>
              </a:rPr>
              <a:t>Operation, Monitoring, and Maintenance: this approach focuses on the effective operation, monitoring, and maintenance of the whole system (focus in the local people training).</a:t>
            </a:r>
          </a:p>
        </p:txBody>
      </p:sp>
    </p:spTree>
    <p:extLst>
      <p:ext uri="{BB962C8B-B14F-4D97-AF65-F5344CB8AC3E}">
        <p14:creationId xmlns:p14="http://schemas.microsoft.com/office/powerpoint/2010/main" val="2637846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ppt_x"/>
                                          </p:val>
                                        </p:tav>
                                        <p:tav tm="100000">
                                          <p:val>
                                            <p:strVal val="#ppt_x"/>
                                          </p:val>
                                        </p:tav>
                                      </p:tavLst>
                                    </p:anim>
                                    <p:anim calcmode="lin" valueType="num">
                                      <p:cBhvr additive="base">
                                        <p:cTn id="1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AB2BA-0CE1-3D5C-130A-B033446AA553}"/>
              </a:ext>
            </a:extLst>
          </p:cNvPr>
          <p:cNvSpPr>
            <a:spLocks noGrp="1"/>
          </p:cNvSpPr>
          <p:nvPr>
            <p:ph type="title"/>
          </p:nvPr>
        </p:nvSpPr>
        <p:spPr>
          <a:xfrm>
            <a:off x="581192" y="100273"/>
            <a:ext cx="11029616" cy="1188720"/>
          </a:xfrm>
        </p:spPr>
        <p:txBody>
          <a:bodyPr/>
          <a:lstStyle/>
          <a:p>
            <a:r>
              <a:rPr lang="en-US" dirty="0"/>
              <a:t>benefits</a:t>
            </a:r>
          </a:p>
        </p:txBody>
      </p:sp>
      <p:sp>
        <p:nvSpPr>
          <p:cNvPr id="5" name="TextBox 4">
            <a:extLst>
              <a:ext uri="{FF2B5EF4-FFF2-40B4-BE49-F238E27FC236}">
                <a16:creationId xmlns:a16="http://schemas.microsoft.com/office/drawing/2014/main" id="{7B81A105-2CE2-375B-007D-5DCE07600BC8}"/>
              </a:ext>
            </a:extLst>
          </p:cNvPr>
          <p:cNvSpPr txBox="1"/>
          <p:nvPr/>
        </p:nvSpPr>
        <p:spPr>
          <a:xfrm>
            <a:off x="334972" y="1945282"/>
            <a:ext cx="6094070" cy="467564"/>
          </a:xfrm>
          <a:prstGeom prst="rect">
            <a:avLst/>
          </a:prstGeom>
          <a:noFill/>
        </p:spPr>
        <p:txBody>
          <a:bodyPr wrap="square">
            <a:spAutoFit/>
          </a:bodyPr>
          <a:lstStyle/>
          <a:p>
            <a:pPr lvl="0" algn="just">
              <a:lnSpc>
                <a:spcPct val="107000"/>
              </a:lnSpc>
              <a:spcAft>
                <a:spcPts val="800"/>
              </a:spcAf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Local access to Clean and Safe Water</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A88637EF-0D2E-A5AC-A951-1EDF649539CE}"/>
              </a:ext>
            </a:extLst>
          </p:cNvPr>
          <p:cNvSpPr txBox="1"/>
          <p:nvPr/>
        </p:nvSpPr>
        <p:spPr>
          <a:xfrm>
            <a:off x="776380" y="2657817"/>
            <a:ext cx="6096000" cy="467564"/>
          </a:xfrm>
          <a:prstGeom prst="rect">
            <a:avLst/>
          </a:prstGeom>
          <a:noFill/>
        </p:spPr>
        <p:txBody>
          <a:bodyPr wrap="square">
            <a:spAutoFit/>
          </a:bodyPr>
          <a:lstStyle/>
          <a:p>
            <a:pPr lvl="0" algn="just">
              <a:lnSpc>
                <a:spcPct val="107000"/>
              </a:lnSpc>
              <a:spcAft>
                <a:spcPts val="800"/>
              </a:spcAf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Sustainable and Renewable Energy Source</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FA2CB168-6ED4-3D06-C817-C2CB9655F32C}"/>
              </a:ext>
            </a:extLst>
          </p:cNvPr>
          <p:cNvSpPr txBox="1"/>
          <p:nvPr/>
        </p:nvSpPr>
        <p:spPr>
          <a:xfrm>
            <a:off x="1483908" y="3370352"/>
            <a:ext cx="6096000" cy="467564"/>
          </a:xfrm>
          <a:prstGeom prst="rect">
            <a:avLst/>
          </a:prstGeom>
          <a:noFill/>
        </p:spPr>
        <p:txBody>
          <a:bodyPr wrap="square">
            <a:spAutoFit/>
          </a:bodyPr>
          <a:lstStyle/>
          <a:p>
            <a:pPr lvl="0" algn="just">
              <a:lnSpc>
                <a:spcPct val="107000"/>
              </a:lnSpc>
              <a:spcAft>
                <a:spcPts val="800"/>
              </a:spcAf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Cost-Effective Operation</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5F5C86EC-19C9-526B-ECC5-383F25F09C92}"/>
              </a:ext>
            </a:extLst>
          </p:cNvPr>
          <p:cNvSpPr txBox="1"/>
          <p:nvPr/>
        </p:nvSpPr>
        <p:spPr>
          <a:xfrm>
            <a:off x="1887337" y="3973159"/>
            <a:ext cx="6096000" cy="467564"/>
          </a:xfrm>
          <a:prstGeom prst="rect">
            <a:avLst/>
          </a:prstGeom>
          <a:noFill/>
        </p:spPr>
        <p:txBody>
          <a:bodyPr wrap="square">
            <a:spAutoFit/>
          </a:bodyPr>
          <a:lstStyle/>
          <a:p>
            <a:pPr lvl="0" algn="just">
              <a:lnSpc>
                <a:spcPct val="107000"/>
              </a:lnSpc>
              <a:spcAft>
                <a:spcPts val="800"/>
              </a:spcAft>
            </a:pPr>
            <a:r>
              <a:rPr lang="en-US" sz="24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Independence from Grid Infrastructure</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itle 1">
            <a:extLst>
              <a:ext uri="{FF2B5EF4-FFF2-40B4-BE49-F238E27FC236}">
                <a16:creationId xmlns:a16="http://schemas.microsoft.com/office/drawing/2014/main" id="{FDEC5DC7-90FC-BAEC-4B23-8510873CADE4}"/>
              </a:ext>
            </a:extLst>
          </p:cNvPr>
          <p:cNvSpPr txBox="1">
            <a:spLocks/>
          </p:cNvSpPr>
          <p:nvPr/>
        </p:nvSpPr>
        <p:spPr>
          <a:xfrm>
            <a:off x="581192" y="100273"/>
            <a:ext cx="11029616" cy="1188720"/>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IMPACTS</a:t>
            </a:r>
            <a:endParaRPr lang="en-US" dirty="0"/>
          </a:p>
        </p:txBody>
      </p:sp>
      <p:sp>
        <p:nvSpPr>
          <p:cNvPr id="11" name="TextBox 10">
            <a:extLst>
              <a:ext uri="{FF2B5EF4-FFF2-40B4-BE49-F238E27FC236}">
                <a16:creationId xmlns:a16="http://schemas.microsoft.com/office/drawing/2014/main" id="{43F77476-AEB8-3086-C4AF-0A2179749678}"/>
              </a:ext>
            </a:extLst>
          </p:cNvPr>
          <p:cNvSpPr txBox="1"/>
          <p:nvPr/>
        </p:nvSpPr>
        <p:spPr>
          <a:xfrm>
            <a:off x="334972" y="1945282"/>
            <a:ext cx="6094070" cy="467564"/>
          </a:xfrm>
          <a:prstGeom prst="rect">
            <a:avLst/>
          </a:prstGeom>
          <a:noFill/>
        </p:spPr>
        <p:txBody>
          <a:bodyPr wrap="square">
            <a:spAutoFit/>
          </a:bodyPr>
          <a:lstStyle/>
          <a:p>
            <a:pPr lvl="0" algn="just">
              <a:lnSpc>
                <a:spcPct val="107000"/>
              </a:lnSpc>
              <a:spcAft>
                <a:spcPts val="800"/>
              </a:spcAft>
            </a:pPr>
            <a:r>
              <a:rPr lang="en-US" sz="2400" kern="100" dirty="0">
                <a:latin typeface="Times New Roman" panose="02020603050405020304" pitchFamily="18" charset="0"/>
                <a:ea typeface="Calibri" panose="020F0502020204030204" pitchFamily="34" charset="0"/>
                <a:cs typeface="Times New Roman" panose="02020603050405020304" pitchFamily="18" charset="0"/>
              </a:rPr>
              <a:t>☺ </a:t>
            </a:r>
            <a:r>
              <a:rPr lang="en-US" sz="2400" kern="100" dirty="0">
                <a:latin typeface="Calibri" panose="020F0502020204030204" pitchFamily="34" charset="0"/>
                <a:ea typeface="Calibri" panose="020F0502020204030204" pitchFamily="34" charset="0"/>
                <a:cs typeface="Calibri" panose="020F0502020204030204" pitchFamily="34" charset="0"/>
              </a:rPr>
              <a:t>Health and Well-being</a:t>
            </a:r>
            <a:endParaRPr lang="en-US" kern="1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A5186AA2-8C0D-5C63-5EC5-B9AA117A1541}"/>
              </a:ext>
            </a:extLst>
          </p:cNvPr>
          <p:cNvSpPr txBox="1"/>
          <p:nvPr/>
        </p:nvSpPr>
        <p:spPr>
          <a:xfrm>
            <a:off x="776380" y="3279778"/>
            <a:ext cx="6352500" cy="865173"/>
          </a:xfrm>
          <a:prstGeom prst="rect">
            <a:avLst/>
          </a:prstGeom>
          <a:noFill/>
        </p:spPr>
        <p:txBody>
          <a:bodyPr wrap="square">
            <a:spAutoFit/>
          </a:bodyPr>
          <a:lstStyle/>
          <a:p>
            <a:pPr lvl="0" algn="just">
              <a:lnSpc>
                <a:spcPct val="107000"/>
              </a:lnSpc>
              <a:spcAft>
                <a:spcPts val="800"/>
              </a:spcAft>
            </a:pP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a:latin typeface="Calibri" panose="020F0502020204030204" pitchFamily="34" charset="0"/>
                <a:ea typeface="Calibri" panose="020F0502020204030204" pitchFamily="34" charset="0"/>
                <a:cs typeface="Calibri" panose="020F0502020204030204" pitchFamily="34" charset="0"/>
              </a:rPr>
              <a:t>Increase local living standards, number of jobs, incomes, and technical skills</a:t>
            </a:r>
            <a:endParaRPr lang="en-US" sz="2400" kern="1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13" name="Title 1">
            <a:extLst>
              <a:ext uri="{FF2B5EF4-FFF2-40B4-BE49-F238E27FC236}">
                <a16:creationId xmlns:a16="http://schemas.microsoft.com/office/drawing/2014/main" id="{CD6806EE-49DA-5B5D-4A76-F5F62309078F}"/>
              </a:ext>
            </a:extLst>
          </p:cNvPr>
          <p:cNvSpPr txBox="1">
            <a:spLocks/>
          </p:cNvSpPr>
          <p:nvPr/>
        </p:nvSpPr>
        <p:spPr>
          <a:xfrm>
            <a:off x="581192" y="100273"/>
            <a:ext cx="11029616" cy="1188720"/>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Constraints</a:t>
            </a:r>
            <a:endParaRPr lang="en-US" dirty="0"/>
          </a:p>
        </p:txBody>
      </p:sp>
      <p:sp>
        <p:nvSpPr>
          <p:cNvPr id="14" name="TextBox 13">
            <a:extLst>
              <a:ext uri="{FF2B5EF4-FFF2-40B4-BE49-F238E27FC236}">
                <a16:creationId xmlns:a16="http://schemas.microsoft.com/office/drawing/2014/main" id="{1D40CF3F-4EF1-5B8F-3E95-CDBF65D139E2}"/>
              </a:ext>
            </a:extLst>
          </p:cNvPr>
          <p:cNvSpPr txBox="1"/>
          <p:nvPr/>
        </p:nvSpPr>
        <p:spPr>
          <a:xfrm>
            <a:off x="334972" y="1945282"/>
            <a:ext cx="6094070" cy="470000"/>
          </a:xfrm>
          <a:prstGeom prst="rect">
            <a:avLst/>
          </a:prstGeom>
          <a:noFill/>
        </p:spPr>
        <p:txBody>
          <a:bodyPr wrap="square">
            <a:spAutoFit/>
          </a:bodyPr>
          <a:lstStyle/>
          <a:p>
            <a:pPr algn="just">
              <a:lnSpc>
                <a:spcPct val="107000"/>
              </a:lnSpc>
              <a:spcAft>
                <a:spcPts val="800"/>
              </a:spcAft>
            </a:pPr>
            <a:r>
              <a:rPr lang="en-US" sz="2400" dirty="0">
                <a:latin typeface="Calibri" panose="020F0502020204030204" pitchFamily="34" charset="0"/>
                <a:ea typeface="Calibri" panose="020F0502020204030204" pitchFamily="34" charset="0"/>
                <a:cs typeface="Calibri" panose="020F0502020204030204" pitchFamily="34" charset="0"/>
              </a:rPr>
              <a:t>€ Initial Investment</a:t>
            </a:r>
          </a:p>
        </p:txBody>
      </p:sp>
      <p:sp>
        <p:nvSpPr>
          <p:cNvPr id="15" name="TextBox 14">
            <a:extLst>
              <a:ext uri="{FF2B5EF4-FFF2-40B4-BE49-F238E27FC236}">
                <a16:creationId xmlns:a16="http://schemas.microsoft.com/office/drawing/2014/main" id="{FE5AAF4F-35A6-5BF4-3CD0-153F3A215706}"/>
              </a:ext>
            </a:extLst>
          </p:cNvPr>
          <p:cNvSpPr txBox="1"/>
          <p:nvPr/>
        </p:nvSpPr>
        <p:spPr>
          <a:xfrm>
            <a:off x="880110" y="2936886"/>
            <a:ext cx="4402074" cy="470000"/>
          </a:xfrm>
          <a:prstGeom prst="rect">
            <a:avLst/>
          </a:prstGeom>
          <a:noFill/>
        </p:spPr>
        <p:txBody>
          <a:bodyPr wrap="square">
            <a:spAutoFit/>
          </a:bodyPr>
          <a:lstStyle/>
          <a:p>
            <a:pPr lvl="0" algn="just">
              <a:lnSpc>
                <a:spcPct val="107000"/>
              </a:lnSpc>
              <a:spcAft>
                <a:spcPts val="800"/>
              </a:spcAf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Technical Expertise</a:t>
            </a:r>
            <a:endParaRPr lang="en-US"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8F062B23-7EBD-8BA3-0FFD-0219C8248AB9}"/>
              </a:ext>
            </a:extLst>
          </p:cNvPr>
          <p:cNvSpPr txBox="1"/>
          <p:nvPr/>
        </p:nvSpPr>
        <p:spPr>
          <a:xfrm>
            <a:off x="1462278" y="3928490"/>
            <a:ext cx="3630930" cy="470000"/>
          </a:xfrm>
          <a:prstGeom prst="rect">
            <a:avLst/>
          </a:prstGeom>
          <a:noFill/>
        </p:spPr>
        <p:txBody>
          <a:bodyPr wrap="square">
            <a:spAutoFit/>
          </a:bodyPr>
          <a:lstStyle/>
          <a:p>
            <a:pPr lvl="0" algn="just">
              <a:lnSpc>
                <a:spcPct val="107000"/>
              </a:lnSpc>
              <a:spcAft>
                <a:spcPts val="800"/>
              </a:spcAft>
            </a:pPr>
            <a:r>
              <a:rPr lang="en-US" sz="2400" kern="100" dirty="0">
                <a:effectLst/>
                <a:latin typeface="Calibri" panose="020F0502020204030204" pitchFamily="34" charset="0"/>
                <a:ea typeface="Calibri" panose="020F0502020204030204" pitchFamily="34" charset="0"/>
                <a:cs typeface="Times New Roman" panose="02020603050405020304" pitchFamily="18" charset="0"/>
              </a:rPr>
              <a:t>¥ Maintenance and Repairs</a:t>
            </a:r>
          </a:p>
        </p:txBody>
      </p:sp>
      <p:pic>
        <p:nvPicPr>
          <p:cNvPr id="1026" name="Picture 2" descr="Universal access to safe drinking water: challenge or solved problem? | SASA">
            <a:extLst>
              <a:ext uri="{FF2B5EF4-FFF2-40B4-BE49-F238E27FC236}">
                <a16:creationId xmlns:a16="http://schemas.microsoft.com/office/drawing/2014/main" id="{D68A1339-539D-2E6E-932B-28EA23C4A8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0081" y="3978207"/>
            <a:ext cx="4022538" cy="256454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y we need renewable energy with sustainability aspects | World Economic  Forum">
            <a:extLst>
              <a:ext uri="{FF2B5EF4-FFF2-40B4-BE49-F238E27FC236}">
                <a16:creationId xmlns:a16="http://schemas.microsoft.com/office/drawing/2014/main" id="{8E946418-8A8F-4372-0115-CBDE39736CC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8116" y="4666555"/>
            <a:ext cx="3414068" cy="1907295"/>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Operational Efficiency – it's not just about cost cutting">
            <a:extLst>
              <a:ext uri="{FF2B5EF4-FFF2-40B4-BE49-F238E27FC236}">
                <a16:creationId xmlns:a16="http://schemas.microsoft.com/office/drawing/2014/main" id="{CA6C6741-B8DB-2563-DADD-A7142EC8318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10081" y="716359"/>
            <a:ext cx="2925409" cy="2925409"/>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Improve your wellbeing by staying hydrated. 3 Fun facts why!">
            <a:extLst>
              <a:ext uri="{FF2B5EF4-FFF2-40B4-BE49-F238E27FC236}">
                <a16:creationId xmlns:a16="http://schemas.microsoft.com/office/drawing/2014/main" id="{014803C4-407A-9CB0-FAE1-2EDC7CAA67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63815" y="1905079"/>
            <a:ext cx="3578222" cy="357822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Diabetes among Indigenous Australians at crisis point">
            <a:extLst>
              <a:ext uri="{FF2B5EF4-FFF2-40B4-BE49-F238E27FC236}">
                <a16:creationId xmlns:a16="http://schemas.microsoft.com/office/drawing/2014/main" id="{418B350B-AAB4-61EA-2629-75157C1DBE0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868544" y="4494205"/>
            <a:ext cx="2881366" cy="2215478"/>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How To Become A Self-Directed Investor | Navexa">
            <a:extLst>
              <a:ext uri="{FF2B5EF4-FFF2-40B4-BE49-F238E27FC236}">
                <a16:creationId xmlns:a16="http://schemas.microsoft.com/office/drawing/2014/main" id="{925C029B-AD41-94CE-3B53-751350A296F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677534" y="4666555"/>
            <a:ext cx="3021376" cy="2015234"/>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descr="Maintenance Technician - Job Duties, Skills, Responsibilities, and Salary">
            <a:extLst>
              <a:ext uri="{FF2B5EF4-FFF2-40B4-BE49-F238E27FC236}">
                <a16:creationId xmlns:a16="http://schemas.microsoft.com/office/drawing/2014/main" id="{AD0D067A-B16D-48FE-0628-6F12EA6E86E0}"/>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375131" y="1732129"/>
            <a:ext cx="4211574" cy="42115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434995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par>
                                <p:cTn id="17" presetID="42" presetClass="entr" presetSubtype="0" fill="hold" nodeType="withEffect">
                                  <p:stCondLst>
                                    <p:cond delay="0"/>
                                  </p:stCondLst>
                                  <p:childTnLst>
                                    <p:set>
                                      <p:cBhvr>
                                        <p:cTn id="18" dur="1" fill="hold">
                                          <p:stCondLst>
                                            <p:cond delay="0"/>
                                          </p:stCondLst>
                                        </p:cTn>
                                        <p:tgtEl>
                                          <p:spTgt spid="1026"/>
                                        </p:tgtEl>
                                        <p:attrNameLst>
                                          <p:attrName>style.visibility</p:attrName>
                                        </p:attrNameLst>
                                      </p:cBhvr>
                                      <p:to>
                                        <p:strVal val="visible"/>
                                      </p:to>
                                    </p:set>
                                    <p:animEffect transition="in" filter="fade">
                                      <p:cBhvr>
                                        <p:cTn id="19" dur="1000"/>
                                        <p:tgtEl>
                                          <p:spTgt spid="1026"/>
                                        </p:tgtEl>
                                      </p:cBhvr>
                                    </p:animEffect>
                                    <p:anim calcmode="lin" valueType="num">
                                      <p:cBhvr>
                                        <p:cTn id="20" dur="1000" fill="hold"/>
                                        <p:tgtEl>
                                          <p:spTgt spid="1026"/>
                                        </p:tgtEl>
                                        <p:attrNameLst>
                                          <p:attrName>ppt_x</p:attrName>
                                        </p:attrNameLst>
                                      </p:cBhvr>
                                      <p:tavLst>
                                        <p:tav tm="0">
                                          <p:val>
                                            <p:strVal val="#ppt_x"/>
                                          </p:val>
                                        </p:tav>
                                        <p:tav tm="100000">
                                          <p:val>
                                            <p:strVal val="#ppt_x"/>
                                          </p:val>
                                        </p:tav>
                                      </p:tavLst>
                                    </p:anim>
                                    <p:anim calcmode="lin" valueType="num">
                                      <p:cBhvr>
                                        <p:cTn id="21" dur="1000" fill="hold"/>
                                        <p:tgtEl>
                                          <p:spTgt spid="102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1000"/>
                                        <p:tgtEl>
                                          <p:spTgt spid="4"/>
                                        </p:tgtEl>
                                      </p:cBhvr>
                                    </p:animEffect>
                                    <p:anim calcmode="lin" valueType="num">
                                      <p:cBhvr>
                                        <p:cTn id="27" dur="1000" fill="hold"/>
                                        <p:tgtEl>
                                          <p:spTgt spid="4"/>
                                        </p:tgtEl>
                                        <p:attrNameLst>
                                          <p:attrName>ppt_x</p:attrName>
                                        </p:attrNameLst>
                                      </p:cBhvr>
                                      <p:tavLst>
                                        <p:tav tm="0">
                                          <p:val>
                                            <p:strVal val="#ppt_x"/>
                                          </p:val>
                                        </p:tav>
                                        <p:tav tm="100000">
                                          <p:val>
                                            <p:strVal val="#ppt_x"/>
                                          </p:val>
                                        </p:tav>
                                      </p:tavLst>
                                    </p:anim>
                                    <p:anim calcmode="lin" valueType="num">
                                      <p:cBhvr>
                                        <p:cTn id="28" dur="1000" fill="hold"/>
                                        <p:tgtEl>
                                          <p:spTgt spid="4"/>
                                        </p:tgtEl>
                                        <p:attrNameLst>
                                          <p:attrName>ppt_y</p:attrName>
                                        </p:attrNameLst>
                                      </p:cBhvr>
                                      <p:tavLst>
                                        <p:tav tm="0">
                                          <p:val>
                                            <p:strVal val="#ppt_y+.1"/>
                                          </p:val>
                                        </p:tav>
                                        <p:tav tm="100000">
                                          <p:val>
                                            <p:strVal val="#ppt_y"/>
                                          </p:val>
                                        </p:tav>
                                      </p:tavLst>
                                    </p:anim>
                                  </p:childTnLst>
                                </p:cTn>
                              </p:par>
                              <p:par>
                                <p:cTn id="29" presetID="42" presetClass="entr" presetSubtype="0" fill="hold" nodeType="withEffect">
                                  <p:stCondLst>
                                    <p:cond delay="0"/>
                                  </p:stCondLst>
                                  <p:childTnLst>
                                    <p:set>
                                      <p:cBhvr>
                                        <p:cTn id="30" dur="1" fill="hold">
                                          <p:stCondLst>
                                            <p:cond delay="0"/>
                                          </p:stCondLst>
                                        </p:cTn>
                                        <p:tgtEl>
                                          <p:spTgt spid="1030"/>
                                        </p:tgtEl>
                                        <p:attrNameLst>
                                          <p:attrName>style.visibility</p:attrName>
                                        </p:attrNameLst>
                                      </p:cBhvr>
                                      <p:to>
                                        <p:strVal val="visible"/>
                                      </p:to>
                                    </p:set>
                                    <p:animEffect transition="in" filter="fade">
                                      <p:cBhvr>
                                        <p:cTn id="31" dur="1000"/>
                                        <p:tgtEl>
                                          <p:spTgt spid="1030"/>
                                        </p:tgtEl>
                                      </p:cBhvr>
                                    </p:animEffect>
                                    <p:anim calcmode="lin" valueType="num">
                                      <p:cBhvr>
                                        <p:cTn id="32" dur="1000" fill="hold"/>
                                        <p:tgtEl>
                                          <p:spTgt spid="1030"/>
                                        </p:tgtEl>
                                        <p:attrNameLst>
                                          <p:attrName>ppt_x</p:attrName>
                                        </p:attrNameLst>
                                      </p:cBhvr>
                                      <p:tavLst>
                                        <p:tav tm="0">
                                          <p:val>
                                            <p:strVal val="#ppt_x"/>
                                          </p:val>
                                        </p:tav>
                                        <p:tav tm="100000">
                                          <p:val>
                                            <p:strVal val="#ppt_x"/>
                                          </p:val>
                                        </p:tav>
                                      </p:tavLst>
                                    </p:anim>
                                    <p:anim calcmode="lin" valueType="num">
                                      <p:cBhvr>
                                        <p:cTn id="33" dur="1000" fill="hold"/>
                                        <p:tgtEl>
                                          <p:spTgt spid="1030"/>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7"/>
                                        </p:tgtEl>
                                        <p:attrNameLst>
                                          <p:attrName>style.visibility</p:attrName>
                                        </p:attrNameLst>
                                      </p:cBhvr>
                                      <p:to>
                                        <p:strVal val="visible"/>
                                      </p:to>
                                    </p:set>
                                    <p:animEffect transition="in" filter="fade">
                                      <p:cBhvr>
                                        <p:cTn id="38" dur="1000"/>
                                        <p:tgtEl>
                                          <p:spTgt spid="7"/>
                                        </p:tgtEl>
                                      </p:cBhvr>
                                    </p:animEffect>
                                    <p:anim calcmode="lin" valueType="num">
                                      <p:cBhvr>
                                        <p:cTn id="39" dur="1000" fill="hold"/>
                                        <p:tgtEl>
                                          <p:spTgt spid="7"/>
                                        </p:tgtEl>
                                        <p:attrNameLst>
                                          <p:attrName>ppt_x</p:attrName>
                                        </p:attrNameLst>
                                      </p:cBhvr>
                                      <p:tavLst>
                                        <p:tav tm="0">
                                          <p:val>
                                            <p:strVal val="#ppt_x"/>
                                          </p:val>
                                        </p:tav>
                                        <p:tav tm="100000">
                                          <p:val>
                                            <p:strVal val="#ppt_x"/>
                                          </p:val>
                                        </p:tav>
                                      </p:tavLst>
                                    </p:anim>
                                    <p:anim calcmode="lin" valueType="num">
                                      <p:cBhvr>
                                        <p:cTn id="40" dur="1000" fill="hold"/>
                                        <p:tgtEl>
                                          <p:spTgt spid="7"/>
                                        </p:tgtEl>
                                        <p:attrNameLst>
                                          <p:attrName>ppt_y</p:attrName>
                                        </p:attrNameLst>
                                      </p:cBhvr>
                                      <p:tavLst>
                                        <p:tav tm="0">
                                          <p:val>
                                            <p:strVal val="#ppt_y+.1"/>
                                          </p:val>
                                        </p:tav>
                                        <p:tav tm="100000">
                                          <p:val>
                                            <p:strVal val="#ppt_y"/>
                                          </p:val>
                                        </p:tav>
                                      </p:tavLst>
                                    </p:anim>
                                  </p:childTnLst>
                                </p:cTn>
                              </p:par>
                              <p:par>
                                <p:cTn id="41" presetID="42" presetClass="entr" presetSubtype="0" fill="hold" nodeType="withEffect">
                                  <p:stCondLst>
                                    <p:cond delay="0"/>
                                  </p:stCondLst>
                                  <p:childTnLst>
                                    <p:set>
                                      <p:cBhvr>
                                        <p:cTn id="42" dur="1" fill="hold">
                                          <p:stCondLst>
                                            <p:cond delay="0"/>
                                          </p:stCondLst>
                                        </p:cTn>
                                        <p:tgtEl>
                                          <p:spTgt spid="1032"/>
                                        </p:tgtEl>
                                        <p:attrNameLst>
                                          <p:attrName>style.visibility</p:attrName>
                                        </p:attrNameLst>
                                      </p:cBhvr>
                                      <p:to>
                                        <p:strVal val="visible"/>
                                      </p:to>
                                    </p:set>
                                    <p:animEffect transition="in" filter="fade">
                                      <p:cBhvr>
                                        <p:cTn id="43" dur="1000"/>
                                        <p:tgtEl>
                                          <p:spTgt spid="1032"/>
                                        </p:tgtEl>
                                      </p:cBhvr>
                                    </p:animEffect>
                                    <p:anim calcmode="lin" valueType="num">
                                      <p:cBhvr>
                                        <p:cTn id="44" dur="1000" fill="hold"/>
                                        <p:tgtEl>
                                          <p:spTgt spid="1032"/>
                                        </p:tgtEl>
                                        <p:attrNameLst>
                                          <p:attrName>ppt_x</p:attrName>
                                        </p:attrNameLst>
                                      </p:cBhvr>
                                      <p:tavLst>
                                        <p:tav tm="0">
                                          <p:val>
                                            <p:strVal val="#ppt_x"/>
                                          </p:val>
                                        </p:tav>
                                        <p:tav tm="100000">
                                          <p:val>
                                            <p:strVal val="#ppt_x"/>
                                          </p:val>
                                        </p:tav>
                                      </p:tavLst>
                                    </p:anim>
                                    <p:anim calcmode="lin" valueType="num">
                                      <p:cBhvr>
                                        <p:cTn id="45" dur="1000" fill="hold"/>
                                        <p:tgtEl>
                                          <p:spTgt spid="1032"/>
                                        </p:tgtEl>
                                        <p:attrNameLst>
                                          <p:attrName>ppt_y</p:attrName>
                                        </p:attrNameLst>
                                      </p:cBhvr>
                                      <p:tavLst>
                                        <p:tav tm="0">
                                          <p:val>
                                            <p:strVal val="#ppt_y+.1"/>
                                          </p:val>
                                        </p:tav>
                                        <p:tav tm="100000">
                                          <p:val>
                                            <p:strVal val="#ppt_y"/>
                                          </p:val>
                                        </p:tav>
                                      </p:tavLst>
                                    </p:anim>
                                  </p:childTnLst>
                                </p:cTn>
                              </p:par>
                            </p:childTnLst>
                          </p:cTn>
                        </p:par>
                      </p:childTnLst>
                    </p:cTn>
                  </p:par>
                  <p:par>
                    <p:cTn id="46" fill="hold">
                      <p:stCondLst>
                        <p:cond delay="indefinite"/>
                      </p:stCondLst>
                      <p:childTnLst>
                        <p:par>
                          <p:cTn id="47" fill="hold">
                            <p:stCondLst>
                              <p:cond delay="0"/>
                            </p:stCondLst>
                            <p:childTnLst>
                              <p:par>
                                <p:cTn id="48" presetID="42" presetClass="entr" presetSubtype="0" fill="hold" grpId="0" nodeType="click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fade">
                                      <p:cBhvr>
                                        <p:cTn id="50" dur="1000"/>
                                        <p:tgtEl>
                                          <p:spTgt spid="9"/>
                                        </p:tgtEl>
                                      </p:cBhvr>
                                    </p:animEffect>
                                    <p:anim calcmode="lin" valueType="num">
                                      <p:cBhvr>
                                        <p:cTn id="51" dur="1000" fill="hold"/>
                                        <p:tgtEl>
                                          <p:spTgt spid="9"/>
                                        </p:tgtEl>
                                        <p:attrNameLst>
                                          <p:attrName>ppt_x</p:attrName>
                                        </p:attrNameLst>
                                      </p:cBhvr>
                                      <p:tavLst>
                                        <p:tav tm="0">
                                          <p:val>
                                            <p:strVal val="#ppt_x"/>
                                          </p:val>
                                        </p:tav>
                                        <p:tav tm="100000">
                                          <p:val>
                                            <p:strVal val="#ppt_x"/>
                                          </p:val>
                                        </p:tav>
                                      </p:tavLst>
                                    </p:anim>
                                    <p:anim calcmode="lin" valueType="num">
                                      <p:cBhvr>
                                        <p:cTn id="52"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42" presetClass="exit" presetSubtype="0" fill="hold" grpId="1" nodeType="clickEffect">
                                  <p:stCondLst>
                                    <p:cond delay="0"/>
                                  </p:stCondLst>
                                  <p:childTnLst>
                                    <p:animEffect transition="out" filter="fade">
                                      <p:cBhvr>
                                        <p:cTn id="56" dur="1000"/>
                                        <p:tgtEl>
                                          <p:spTgt spid="2"/>
                                        </p:tgtEl>
                                      </p:cBhvr>
                                    </p:animEffect>
                                    <p:anim calcmode="lin" valueType="num">
                                      <p:cBhvr>
                                        <p:cTn id="57" dur="1000"/>
                                        <p:tgtEl>
                                          <p:spTgt spid="2"/>
                                        </p:tgtEl>
                                        <p:attrNameLst>
                                          <p:attrName>ppt_x</p:attrName>
                                        </p:attrNameLst>
                                      </p:cBhvr>
                                      <p:tavLst>
                                        <p:tav tm="0">
                                          <p:val>
                                            <p:strVal val="ppt_x"/>
                                          </p:val>
                                        </p:tav>
                                        <p:tav tm="100000">
                                          <p:val>
                                            <p:strVal val="ppt_x"/>
                                          </p:val>
                                        </p:tav>
                                      </p:tavLst>
                                    </p:anim>
                                    <p:anim calcmode="lin" valueType="num">
                                      <p:cBhvr>
                                        <p:cTn id="58" dur="1000"/>
                                        <p:tgtEl>
                                          <p:spTgt spid="2"/>
                                        </p:tgtEl>
                                        <p:attrNameLst>
                                          <p:attrName>ppt_y</p:attrName>
                                        </p:attrNameLst>
                                      </p:cBhvr>
                                      <p:tavLst>
                                        <p:tav tm="0">
                                          <p:val>
                                            <p:strVal val="ppt_y"/>
                                          </p:val>
                                        </p:tav>
                                        <p:tav tm="100000">
                                          <p:val>
                                            <p:strVal val="ppt_y+.1"/>
                                          </p:val>
                                        </p:tav>
                                      </p:tavLst>
                                    </p:anim>
                                    <p:set>
                                      <p:cBhvr>
                                        <p:cTn id="59" dur="1" fill="hold">
                                          <p:stCondLst>
                                            <p:cond delay="999"/>
                                          </p:stCondLst>
                                        </p:cTn>
                                        <p:tgtEl>
                                          <p:spTgt spid="2"/>
                                        </p:tgtEl>
                                        <p:attrNameLst>
                                          <p:attrName>style.visibility</p:attrName>
                                        </p:attrNameLst>
                                      </p:cBhvr>
                                      <p:to>
                                        <p:strVal val="hidden"/>
                                      </p:to>
                                    </p:set>
                                  </p:childTnLst>
                                </p:cTn>
                              </p:par>
                              <p:par>
                                <p:cTn id="60" presetID="42" presetClass="exit" presetSubtype="0" fill="hold" grpId="1" nodeType="withEffect">
                                  <p:stCondLst>
                                    <p:cond delay="0"/>
                                  </p:stCondLst>
                                  <p:childTnLst>
                                    <p:animEffect transition="out" filter="fade">
                                      <p:cBhvr>
                                        <p:cTn id="61" dur="1000"/>
                                        <p:tgtEl>
                                          <p:spTgt spid="5"/>
                                        </p:tgtEl>
                                      </p:cBhvr>
                                    </p:animEffect>
                                    <p:anim calcmode="lin" valueType="num">
                                      <p:cBhvr>
                                        <p:cTn id="62" dur="1000"/>
                                        <p:tgtEl>
                                          <p:spTgt spid="5"/>
                                        </p:tgtEl>
                                        <p:attrNameLst>
                                          <p:attrName>ppt_x</p:attrName>
                                        </p:attrNameLst>
                                      </p:cBhvr>
                                      <p:tavLst>
                                        <p:tav tm="0">
                                          <p:val>
                                            <p:strVal val="ppt_x"/>
                                          </p:val>
                                        </p:tav>
                                        <p:tav tm="100000">
                                          <p:val>
                                            <p:strVal val="ppt_x"/>
                                          </p:val>
                                        </p:tav>
                                      </p:tavLst>
                                    </p:anim>
                                    <p:anim calcmode="lin" valueType="num">
                                      <p:cBhvr>
                                        <p:cTn id="63" dur="1000"/>
                                        <p:tgtEl>
                                          <p:spTgt spid="5"/>
                                        </p:tgtEl>
                                        <p:attrNameLst>
                                          <p:attrName>ppt_y</p:attrName>
                                        </p:attrNameLst>
                                      </p:cBhvr>
                                      <p:tavLst>
                                        <p:tav tm="0">
                                          <p:val>
                                            <p:strVal val="ppt_y"/>
                                          </p:val>
                                        </p:tav>
                                        <p:tav tm="100000">
                                          <p:val>
                                            <p:strVal val="ppt_y+.1"/>
                                          </p:val>
                                        </p:tav>
                                      </p:tavLst>
                                    </p:anim>
                                    <p:set>
                                      <p:cBhvr>
                                        <p:cTn id="64" dur="1" fill="hold">
                                          <p:stCondLst>
                                            <p:cond delay="999"/>
                                          </p:stCondLst>
                                        </p:cTn>
                                        <p:tgtEl>
                                          <p:spTgt spid="5"/>
                                        </p:tgtEl>
                                        <p:attrNameLst>
                                          <p:attrName>style.visibility</p:attrName>
                                        </p:attrNameLst>
                                      </p:cBhvr>
                                      <p:to>
                                        <p:strVal val="hidden"/>
                                      </p:to>
                                    </p:set>
                                  </p:childTnLst>
                                </p:cTn>
                              </p:par>
                              <p:par>
                                <p:cTn id="65" presetID="42" presetClass="exit" presetSubtype="0" fill="hold" grpId="1" nodeType="withEffect">
                                  <p:stCondLst>
                                    <p:cond delay="0"/>
                                  </p:stCondLst>
                                  <p:childTnLst>
                                    <p:animEffect transition="out" filter="fade">
                                      <p:cBhvr>
                                        <p:cTn id="66" dur="1000"/>
                                        <p:tgtEl>
                                          <p:spTgt spid="4"/>
                                        </p:tgtEl>
                                      </p:cBhvr>
                                    </p:animEffect>
                                    <p:anim calcmode="lin" valueType="num">
                                      <p:cBhvr>
                                        <p:cTn id="67" dur="1000"/>
                                        <p:tgtEl>
                                          <p:spTgt spid="4"/>
                                        </p:tgtEl>
                                        <p:attrNameLst>
                                          <p:attrName>ppt_x</p:attrName>
                                        </p:attrNameLst>
                                      </p:cBhvr>
                                      <p:tavLst>
                                        <p:tav tm="0">
                                          <p:val>
                                            <p:strVal val="ppt_x"/>
                                          </p:val>
                                        </p:tav>
                                        <p:tav tm="100000">
                                          <p:val>
                                            <p:strVal val="ppt_x"/>
                                          </p:val>
                                        </p:tav>
                                      </p:tavLst>
                                    </p:anim>
                                    <p:anim calcmode="lin" valueType="num">
                                      <p:cBhvr>
                                        <p:cTn id="68" dur="1000"/>
                                        <p:tgtEl>
                                          <p:spTgt spid="4"/>
                                        </p:tgtEl>
                                        <p:attrNameLst>
                                          <p:attrName>ppt_y</p:attrName>
                                        </p:attrNameLst>
                                      </p:cBhvr>
                                      <p:tavLst>
                                        <p:tav tm="0">
                                          <p:val>
                                            <p:strVal val="ppt_y"/>
                                          </p:val>
                                        </p:tav>
                                        <p:tav tm="100000">
                                          <p:val>
                                            <p:strVal val="ppt_y+.1"/>
                                          </p:val>
                                        </p:tav>
                                      </p:tavLst>
                                    </p:anim>
                                    <p:set>
                                      <p:cBhvr>
                                        <p:cTn id="69" dur="1" fill="hold">
                                          <p:stCondLst>
                                            <p:cond delay="999"/>
                                          </p:stCondLst>
                                        </p:cTn>
                                        <p:tgtEl>
                                          <p:spTgt spid="4"/>
                                        </p:tgtEl>
                                        <p:attrNameLst>
                                          <p:attrName>style.visibility</p:attrName>
                                        </p:attrNameLst>
                                      </p:cBhvr>
                                      <p:to>
                                        <p:strVal val="hidden"/>
                                      </p:to>
                                    </p:set>
                                  </p:childTnLst>
                                </p:cTn>
                              </p:par>
                              <p:par>
                                <p:cTn id="70" presetID="42" presetClass="exit" presetSubtype="0" fill="hold" grpId="1" nodeType="withEffect">
                                  <p:stCondLst>
                                    <p:cond delay="0"/>
                                  </p:stCondLst>
                                  <p:childTnLst>
                                    <p:animEffect transition="out" filter="fade">
                                      <p:cBhvr>
                                        <p:cTn id="71" dur="1000"/>
                                        <p:tgtEl>
                                          <p:spTgt spid="7"/>
                                        </p:tgtEl>
                                      </p:cBhvr>
                                    </p:animEffect>
                                    <p:anim calcmode="lin" valueType="num">
                                      <p:cBhvr>
                                        <p:cTn id="72" dur="1000"/>
                                        <p:tgtEl>
                                          <p:spTgt spid="7"/>
                                        </p:tgtEl>
                                        <p:attrNameLst>
                                          <p:attrName>ppt_x</p:attrName>
                                        </p:attrNameLst>
                                      </p:cBhvr>
                                      <p:tavLst>
                                        <p:tav tm="0">
                                          <p:val>
                                            <p:strVal val="ppt_x"/>
                                          </p:val>
                                        </p:tav>
                                        <p:tav tm="100000">
                                          <p:val>
                                            <p:strVal val="ppt_x"/>
                                          </p:val>
                                        </p:tav>
                                      </p:tavLst>
                                    </p:anim>
                                    <p:anim calcmode="lin" valueType="num">
                                      <p:cBhvr>
                                        <p:cTn id="73" dur="1000"/>
                                        <p:tgtEl>
                                          <p:spTgt spid="7"/>
                                        </p:tgtEl>
                                        <p:attrNameLst>
                                          <p:attrName>ppt_y</p:attrName>
                                        </p:attrNameLst>
                                      </p:cBhvr>
                                      <p:tavLst>
                                        <p:tav tm="0">
                                          <p:val>
                                            <p:strVal val="ppt_y"/>
                                          </p:val>
                                        </p:tav>
                                        <p:tav tm="100000">
                                          <p:val>
                                            <p:strVal val="ppt_y+.1"/>
                                          </p:val>
                                        </p:tav>
                                      </p:tavLst>
                                    </p:anim>
                                    <p:set>
                                      <p:cBhvr>
                                        <p:cTn id="74" dur="1" fill="hold">
                                          <p:stCondLst>
                                            <p:cond delay="999"/>
                                          </p:stCondLst>
                                        </p:cTn>
                                        <p:tgtEl>
                                          <p:spTgt spid="7"/>
                                        </p:tgtEl>
                                        <p:attrNameLst>
                                          <p:attrName>style.visibility</p:attrName>
                                        </p:attrNameLst>
                                      </p:cBhvr>
                                      <p:to>
                                        <p:strVal val="hidden"/>
                                      </p:to>
                                    </p:set>
                                  </p:childTnLst>
                                </p:cTn>
                              </p:par>
                              <p:par>
                                <p:cTn id="75" presetID="42" presetClass="exit" presetSubtype="0" fill="hold" grpId="1" nodeType="withEffect">
                                  <p:stCondLst>
                                    <p:cond delay="0"/>
                                  </p:stCondLst>
                                  <p:childTnLst>
                                    <p:animEffect transition="out" filter="fade">
                                      <p:cBhvr>
                                        <p:cTn id="76" dur="1000"/>
                                        <p:tgtEl>
                                          <p:spTgt spid="9"/>
                                        </p:tgtEl>
                                      </p:cBhvr>
                                    </p:animEffect>
                                    <p:anim calcmode="lin" valueType="num">
                                      <p:cBhvr>
                                        <p:cTn id="77" dur="1000"/>
                                        <p:tgtEl>
                                          <p:spTgt spid="9"/>
                                        </p:tgtEl>
                                        <p:attrNameLst>
                                          <p:attrName>ppt_x</p:attrName>
                                        </p:attrNameLst>
                                      </p:cBhvr>
                                      <p:tavLst>
                                        <p:tav tm="0">
                                          <p:val>
                                            <p:strVal val="ppt_x"/>
                                          </p:val>
                                        </p:tav>
                                        <p:tav tm="100000">
                                          <p:val>
                                            <p:strVal val="ppt_x"/>
                                          </p:val>
                                        </p:tav>
                                      </p:tavLst>
                                    </p:anim>
                                    <p:anim calcmode="lin" valueType="num">
                                      <p:cBhvr>
                                        <p:cTn id="78" dur="1000"/>
                                        <p:tgtEl>
                                          <p:spTgt spid="9"/>
                                        </p:tgtEl>
                                        <p:attrNameLst>
                                          <p:attrName>ppt_y</p:attrName>
                                        </p:attrNameLst>
                                      </p:cBhvr>
                                      <p:tavLst>
                                        <p:tav tm="0">
                                          <p:val>
                                            <p:strVal val="ppt_y"/>
                                          </p:val>
                                        </p:tav>
                                        <p:tav tm="100000">
                                          <p:val>
                                            <p:strVal val="ppt_y+.1"/>
                                          </p:val>
                                        </p:tav>
                                      </p:tavLst>
                                    </p:anim>
                                    <p:set>
                                      <p:cBhvr>
                                        <p:cTn id="79" dur="1" fill="hold">
                                          <p:stCondLst>
                                            <p:cond delay="999"/>
                                          </p:stCondLst>
                                        </p:cTn>
                                        <p:tgtEl>
                                          <p:spTgt spid="9"/>
                                        </p:tgtEl>
                                        <p:attrNameLst>
                                          <p:attrName>style.visibility</p:attrName>
                                        </p:attrNameLst>
                                      </p:cBhvr>
                                      <p:to>
                                        <p:strVal val="hidden"/>
                                      </p:to>
                                    </p:set>
                                  </p:childTnLst>
                                </p:cTn>
                              </p:par>
                              <p:par>
                                <p:cTn id="80" presetID="42" presetClass="exit" presetSubtype="0" fill="hold" nodeType="withEffect">
                                  <p:stCondLst>
                                    <p:cond delay="0"/>
                                  </p:stCondLst>
                                  <p:childTnLst>
                                    <p:animEffect transition="out" filter="fade">
                                      <p:cBhvr>
                                        <p:cTn id="81" dur="1000"/>
                                        <p:tgtEl>
                                          <p:spTgt spid="1026"/>
                                        </p:tgtEl>
                                      </p:cBhvr>
                                    </p:animEffect>
                                    <p:anim calcmode="lin" valueType="num">
                                      <p:cBhvr>
                                        <p:cTn id="82" dur="1000"/>
                                        <p:tgtEl>
                                          <p:spTgt spid="1026"/>
                                        </p:tgtEl>
                                        <p:attrNameLst>
                                          <p:attrName>ppt_x</p:attrName>
                                        </p:attrNameLst>
                                      </p:cBhvr>
                                      <p:tavLst>
                                        <p:tav tm="0">
                                          <p:val>
                                            <p:strVal val="ppt_x"/>
                                          </p:val>
                                        </p:tav>
                                        <p:tav tm="100000">
                                          <p:val>
                                            <p:strVal val="ppt_x"/>
                                          </p:val>
                                        </p:tav>
                                      </p:tavLst>
                                    </p:anim>
                                    <p:anim calcmode="lin" valueType="num">
                                      <p:cBhvr>
                                        <p:cTn id="83" dur="1000"/>
                                        <p:tgtEl>
                                          <p:spTgt spid="1026"/>
                                        </p:tgtEl>
                                        <p:attrNameLst>
                                          <p:attrName>ppt_y</p:attrName>
                                        </p:attrNameLst>
                                      </p:cBhvr>
                                      <p:tavLst>
                                        <p:tav tm="0">
                                          <p:val>
                                            <p:strVal val="ppt_y"/>
                                          </p:val>
                                        </p:tav>
                                        <p:tav tm="100000">
                                          <p:val>
                                            <p:strVal val="ppt_y+.1"/>
                                          </p:val>
                                        </p:tav>
                                      </p:tavLst>
                                    </p:anim>
                                    <p:set>
                                      <p:cBhvr>
                                        <p:cTn id="84" dur="1" fill="hold">
                                          <p:stCondLst>
                                            <p:cond delay="999"/>
                                          </p:stCondLst>
                                        </p:cTn>
                                        <p:tgtEl>
                                          <p:spTgt spid="1026"/>
                                        </p:tgtEl>
                                        <p:attrNameLst>
                                          <p:attrName>style.visibility</p:attrName>
                                        </p:attrNameLst>
                                      </p:cBhvr>
                                      <p:to>
                                        <p:strVal val="hidden"/>
                                      </p:to>
                                    </p:set>
                                  </p:childTnLst>
                                </p:cTn>
                              </p:par>
                              <p:par>
                                <p:cTn id="85" presetID="42" presetClass="exit" presetSubtype="0" fill="hold" nodeType="withEffect">
                                  <p:stCondLst>
                                    <p:cond delay="0"/>
                                  </p:stCondLst>
                                  <p:childTnLst>
                                    <p:animEffect transition="out" filter="fade">
                                      <p:cBhvr>
                                        <p:cTn id="86" dur="1000"/>
                                        <p:tgtEl>
                                          <p:spTgt spid="1030"/>
                                        </p:tgtEl>
                                      </p:cBhvr>
                                    </p:animEffect>
                                    <p:anim calcmode="lin" valueType="num">
                                      <p:cBhvr>
                                        <p:cTn id="87" dur="1000"/>
                                        <p:tgtEl>
                                          <p:spTgt spid="1030"/>
                                        </p:tgtEl>
                                        <p:attrNameLst>
                                          <p:attrName>ppt_x</p:attrName>
                                        </p:attrNameLst>
                                      </p:cBhvr>
                                      <p:tavLst>
                                        <p:tav tm="0">
                                          <p:val>
                                            <p:strVal val="ppt_x"/>
                                          </p:val>
                                        </p:tav>
                                        <p:tav tm="100000">
                                          <p:val>
                                            <p:strVal val="ppt_x"/>
                                          </p:val>
                                        </p:tav>
                                      </p:tavLst>
                                    </p:anim>
                                    <p:anim calcmode="lin" valueType="num">
                                      <p:cBhvr>
                                        <p:cTn id="88" dur="1000"/>
                                        <p:tgtEl>
                                          <p:spTgt spid="1030"/>
                                        </p:tgtEl>
                                        <p:attrNameLst>
                                          <p:attrName>ppt_y</p:attrName>
                                        </p:attrNameLst>
                                      </p:cBhvr>
                                      <p:tavLst>
                                        <p:tav tm="0">
                                          <p:val>
                                            <p:strVal val="ppt_y"/>
                                          </p:val>
                                        </p:tav>
                                        <p:tav tm="100000">
                                          <p:val>
                                            <p:strVal val="ppt_y+.1"/>
                                          </p:val>
                                        </p:tav>
                                      </p:tavLst>
                                    </p:anim>
                                    <p:set>
                                      <p:cBhvr>
                                        <p:cTn id="89" dur="1" fill="hold">
                                          <p:stCondLst>
                                            <p:cond delay="999"/>
                                          </p:stCondLst>
                                        </p:cTn>
                                        <p:tgtEl>
                                          <p:spTgt spid="1030"/>
                                        </p:tgtEl>
                                        <p:attrNameLst>
                                          <p:attrName>style.visibility</p:attrName>
                                        </p:attrNameLst>
                                      </p:cBhvr>
                                      <p:to>
                                        <p:strVal val="hidden"/>
                                      </p:to>
                                    </p:set>
                                  </p:childTnLst>
                                </p:cTn>
                              </p:par>
                              <p:par>
                                <p:cTn id="90" presetID="42" presetClass="exit" presetSubtype="0" fill="hold" nodeType="withEffect">
                                  <p:stCondLst>
                                    <p:cond delay="0"/>
                                  </p:stCondLst>
                                  <p:childTnLst>
                                    <p:animEffect transition="out" filter="fade">
                                      <p:cBhvr>
                                        <p:cTn id="91" dur="1000"/>
                                        <p:tgtEl>
                                          <p:spTgt spid="1032"/>
                                        </p:tgtEl>
                                      </p:cBhvr>
                                    </p:animEffect>
                                    <p:anim calcmode="lin" valueType="num">
                                      <p:cBhvr>
                                        <p:cTn id="92" dur="1000"/>
                                        <p:tgtEl>
                                          <p:spTgt spid="1032"/>
                                        </p:tgtEl>
                                        <p:attrNameLst>
                                          <p:attrName>ppt_x</p:attrName>
                                        </p:attrNameLst>
                                      </p:cBhvr>
                                      <p:tavLst>
                                        <p:tav tm="0">
                                          <p:val>
                                            <p:strVal val="ppt_x"/>
                                          </p:val>
                                        </p:tav>
                                        <p:tav tm="100000">
                                          <p:val>
                                            <p:strVal val="ppt_x"/>
                                          </p:val>
                                        </p:tav>
                                      </p:tavLst>
                                    </p:anim>
                                    <p:anim calcmode="lin" valueType="num">
                                      <p:cBhvr>
                                        <p:cTn id="93" dur="1000"/>
                                        <p:tgtEl>
                                          <p:spTgt spid="1032"/>
                                        </p:tgtEl>
                                        <p:attrNameLst>
                                          <p:attrName>ppt_y</p:attrName>
                                        </p:attrNameLst>
                                      </p:cBhvr>
                                      <p:tavLst>
                                        <p:tav tm="0">
                                          <p:val>
                                            <p:strVal val="ppt_y"/>
                                          </p:val>
                                        </p:tav>
                                        <p:tav tm="100000">
                                          <p:val>
                                            <p:strVal val="ppt_y+.1"/>
                                          </p:val>
                                        </p:tav>
                                      </p:tavLst>
                                    </p:anim>
                                    <p:set>
                                      <p:cBhvr>
                                        <p:cTn id="94" dur="1" fill="hold">
                                          <p:stCondLst>
                                            <p:cond delay="999"/>
                                          </p:stCondLst>
                                        </p:cTn>
                                        <p:tgtEl>
                                          <p:spTgt spid="1032"/>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6" presetClass="entr" presetSubtype="21" fill="hold" grpId="0" nodeType="clickEffect">
                                  <p:stCondLst>
                                    <p:cond delay="0"/>
                                  </p:stCondLst>
                                  <p:childTnLst>
                                    <p:set>
                                      <p:cBhvr>
                                        <p:cTn id="98" dur="1" fill="hold">
                                          <p:stCondLst>
                                            <p:cond delay="0"/>
                                          </p:stCondLst>
                                        </p:cTn>
                                        <p:tgtEl>
                                          <p:spTgt spid="10"/>
                                        </p:tgtEl>
                                        <p:attrNameLst>
                                          <p:attrName>style.visibility</p:attrName>
                                        </p:attrNameLst>
                                      </p:cBhvr>
                                      <p:to>
                                        <p:strVal val="visible"/>
                                      </p:to>
                                    </p:set>
                                    <p:animEffect transition="in" filter="barn(inVertical)">
                                      <p:cBhvr>
                                        <p:cTn id="99" dur="500"/>
                                        <p:tgtEl>
                                          <p:spTgt spid="10"/>
                                        </p:tgtEl>
                                      </p:cBhvr>
                                    </p:animEffect>
                                  </p:childTnLst>
                                </p:cTn>
                              </p:par>
                            </p:childTnLst>
                          </p:cTn>
                        </p:par>
                      </p:childTnLst>
                    </p:cTn>
                  </p:par>
                  <p:par>
                    <p:cTn id="100" fill="hold">
                      <p:stCondLst>
                        <p:cond delay="indefinite"/>
                      </p:stCondLst>
                      <p:childTnLst>
                        <p:par>
                          <p:cTn id="101" fill="hold">
                            <p:stCondLst>
                              <p:cond delay="0"/>
                            </p:stCondLst>
                            <p:childTnLst>
                              <p:par>
                                <p:cTn id="102" presetID="16" presetClass="entr" presetSubtype="21" fill="hold" grpId="0" nodeType="clickEffect">
                                  <p:stCondLst>
                                    <p:cond delay="0"/>
                                  </p:stCondLst>
                                  <p:childTnLst>
                                    <p:set>
                                      <p:cBhvr>
                                        <p:cTn id="103" dur="1" fill="hold">
                                          <p:stCondLst>
                                            <p:cond delay="0"/>
                                          </p:stCondLst>
                                        </p:cTn>
                                        <p:tgtEl>
                                          <p:spTgt spid="11"/>
                                        </p:tgtEl>
                                        <p:attrNameLst>
                                          <p:attrName>style.visibility</p:attrName>
                                        </p:attrNameLst>
                                      </p:cBhvr>
                                      <p:to>
                                        <p:strVal val="visible"/>
                                      </p:to>
                                    </p:set>
                                    <p:animEffect transition="in" filter="barn(inVertical)">
                                      <p:cBhvr>
                                        <p:cTn id="104" dur="500"/>
                                        <p:tgtEl>
                                          <p:spTgt spid="11"/>
                                        </p:tgtEl>
                                      </p:cBhvr>
                                    </p:animEffect>
                                  </p:childTnLst>
                                </p:cTn>
                              </p:par>
                              <p:par>
                                <p:cTn id="105" presetID="16" presetClass="entr" presetSubtype="21" fill="hold" nodeType="withEffect">
                                  <p:stCondLst>
                                    <p:cond delay="0"/>
                                  </p:stCondLst>
                                  <p:childTnLst>
                                    <p:set>
                                      <p:cBhvr>
                                        <p:cTn id="106" dur="1" fill="hold">
                                          <p:stCondLst>
                                            <p:cond delay="0"/>
                                          </p:stCondLst>
                                        </p:cTn>
                                        <p:tgtEl>
                                          <p:spTgt spid="1034"/>
                                        </p:tgtEl>
                                        <p:attrNameLst>
                                          <p:attrName>style.visibility</p:attrName>
                                        </p:attrNameLst>
                                      </p:cBhvr>
                                      <p:to>
                                        <p:strVal val="visible"/>
                                      </p:to>
                                    </p:set>
                                    <p:animEffect transition="in" filter="barn(inVertical)">
                                      <p:cBhvr>
                                        <p:cTn id="107" dur="500"/>
                                        <p:tgtEl>
                                          <p:spTgt spid="1034"/>
                                        </p:tgtEl>
                                      </p:cBhvr>
                                    </p:animEffect>
                                  </p:childTnLst>
                                </p:cTn>
                              </p:par>
                            </p:childTnLst>
                          </p:cTn>
                        </p:par>
                      </p:childTnLst>
                    </p:cTn>
                  </p:par>
                  <p:par>
                    <p:cTn id="108" fill="hold">
                      <p:stCondLst>
                        <p:cond delay="indefinite"/>
                      </p:stCondLst>
                      <p:childTnLst>
                        <p:par>
                          <p:cTn id="109" fill="hold">
                            <p:stCondLst>
                              <p:cond delay="0"/>
                            </p:stCondLst>
                            <p:childTnLst>
                              <p:par>
                                <p:cTn id="110" presetID="16" presetClass="entr" presetSubtype="21" fill="hold" grpId="0" nodeType="clickEffect">
                                  <p:stCondLst>
                                    <p:cond delay="0"/>
                                  </p:stCondLst>
                                  <p:childTnLst>
                                    <p:set>
                                      <p:cBhvr>
                                        <p:cTn id="111" dur="1" fill="hold">
                                          <p:stCondLst>
                                            <p:cond delay="0"/>
                                          </p:stCondLst>
                                        </p:cTn>
                                        <p:tgtEl>
                                          <p:spTgt spid="12"/>
                                        </p:tgtEl>
                                        <p:attrNameLst>
                                          <p:attrName>style.visibility</p:attrName>
                                        </p:attrNameLst>
                                      </p:cBhvr>
                                      <p:to>
                                        <p:strVal val="visible"/>
                                      </p:to>
                                    </p:set>
                                    <p:animEffect transition="in" filter="barn(inVertical)">
                                      <p:cBhvr>
                                        <p:cTn id="112" dur="500"/>
                                        <p:tgtEl>
                                          <p:spTgt spid="12"/>
                                        </p:tgtEl>
                                      </p:cBhvr>
                                    </p:animEffect>
                                  </p:childTnLst>
                                </p:cTn>
                              </p:par>
                              <p:par>
                                <p:cTn id="113" presetID="16" presetClass="entr" presetSubtype="21" fill="hold" nodeType="withEffect">
                                  <p:stCondLst>
                                    <p:cond delay="0"/>
                                  </p:stCondLst>
                                  <p:childTnLst>
                                    <p:set>
                                      <p:cBhvr>
                                        <p:cTn id="114" dur="1" fill="hold">
                                          <p:stCondLst>
                                            <p:cond delay="0"/>
                                          </p:stCondLst>
                                        </p:cTn>
                                        <p:tgtEl>
                                          <p:spTgt spid="1036"/>
                                        </p:tgtEl>
                                        <p:attrNameLst>
                                          <p:attrName>style.visibility</p:attrName>
                                        </p:attrNameLst>
                                      </p:cBhvr>
                                      <p:to>
                                        <p:strVal val="visible"/>
                                      </p:to>
                                    </p:set>
                                    <p:animEffect transition="in" filter="barn(inVertical)">
                                      <p:cBhvr>
                                        <p:cTn id="115" dur="500"/>
                                        <p:tgtEl>
                                          <p:spTgt spid="1036"/>
                                        </p:tgtEl>
                                      </p:cBhvr>
                                    </p:animEffect>
                                  </p:childTnLst>
                                </p:cTn>
                              </p:par>
                            </p:childTnLst>
                          </p:cTn>
                        </p:par>
                      </p:childTnLst>
                    </p:cTn>
                  </p:par>
                  <p:par>
                    <p:cTn id="116" fill="hold">
                      <p:stCondLst>
                        <p:cond delay="indefinite"/>
                      </p:stCondLst>
                      <p:childTnLst>
                        <p:par>
                          <p:cTn id="117" fill="hold">
                            <p:stCondLst>
                              <p:cond delay="0"/>
                            </p:stCondLst>
                            <p:childTnLst>
                              <p:par>
                                <p:cTn id="118" presetID="16" presetClass="exit" presetSubtype="21" fill="hold" grpId="1" nodeType="clickEffect">
                                  <p:stCondLst>
                                    <p:cond delay="0"/>
                                  </p:stCondLst>
                                  <p:childTnLst>
                                    <p:animEffect transition="out" filter="barn(inVertical)">
                                      <p:cBhvr>
                                        <p:cTn id="119" dur="500"/>
                                        <p:tgtEl>
                                          <p:spTgt spid="10"/>
                                        </p:tgtEl>
                                      </p:cBhvr>
                                    </p:animEffect>
                                    <p:set>
                                      <p:cBhvr>
                                        <p:cTn id="120" dur="1" fill="hold">
                                          <p:stCondLst>
                                            <p:cond delay="499"/>
                                          </p:stCondLst>
                                        </p:cTn>
                                        <p:tgtEl>
                                          <p:spTgt spid="10"/>
                                        </p:tgtEl>
                                        <p:attrNameLst>
                                          <p:attrName>style.visibility</p:attrName>
                                        </p:attrNameLst>
                                      </p:cBhvr>
                                      <p:to>
                                        <p:strVal val="hidden"/>
                                      </p:to>
                                    </p:set>
                                  </p:childTnLst>
                                </p:cTn>
                              </p:par>
                              <p:par>
                                <p:cTn id="121" presetID="16" presetClass="exit" presetSubtype="21" fill="hold" grpId="1" nodeType="withEffect">
                                  <p:stCondLst>
                                    <p:cond delay="0"/>
                                  </p:stCondLst>
                                  <p:childTnLst>
                                    <p:animEffect transition="out" filter="barn(inVertical)">
                                      <p:cBhvr>
                                        <p:cTn id="122" dur="500"/>
                                        <p:tgtEl>
                                          <p:spTgt spid="11"/>
                                        </p:tgtEl>
                                      </p:cBhvr>
                                    </p:animEffect>
                                    <p:set>
                                      <p:cBhvr>
                                        <p:cTn id="123" dur="1" fill="hold">
                                          <p:stCondLst>
                                            <p:cond delay="499"/>
                                          </p:stCondLst>
                                        </p:cTn>
                                        <p:tgtEl>
                                          <p:spTgt spid="11"/>
                                        </p:tgtEl>
                                        <p:attrNameLst>
                                          <p:attrName>style.visibility</p:attrName>
                                        </p:attrNameLst>
                                      </p:cBhvr>
                                      <p:to>
                                        <p:strVal val="hidden"/>
                                      </p:to>
                                    </p:set>
                                  </p:childTnLst>
                                </p:cTn>
                              </p:par>
                              <p:par>
                                <p:cTn id="124" presetID="16" presetClass="exit" presetSubtype="21" fill="hold" grpId="1" nodeType="withEffect">
                                  <p:stCondLst>
                                    <p:cond delay="0"/>
                                  </p:stCondLst>
                                  <p:childTnLst>
                                    <p:animEffect transition="out" filter="barn(inVertical)">
                                      <p:cBhvr>
                                        <p:cTn id="125" dur="500"/>
                                        <p:tgtEl>
                                          <p:spTgt spid="12"/>
                                        </p:tgtEl>
                                      </p:cBhvr>
                                    </p:animEffect>
                                    <p:set>
                                      <p:cBhvr>
                                        <p:cTn id="126" dur="1" fill="hold">
                                          <p:stCondLst>
                                            <p:cond delay="499"/>
                                          </p:stCondLst>
                                        </p:cTn>
                                        <p:tgtEl>
                                          <p:spTgt spid="12"/>
                                        </p:tgtEl>
                                        <p:attrNameLst>
                                          <p:attrName>style.visibility</p:attrName>
                                        </p:attrNameLst>
                                      </p:cBhvr>
                                      <p:to>
                                        <p:strVal val="hidden"/>
                                      </p:to>
                                    </p:set>
                                  </p:childTnLst>
                                </p:cTn>
                              </p:par>
                              <p:par>
                                <p:cTn id="127" presetID="16" presetClass="exit" presetSubtype="21" fill="hold" nodeType="withEffect">
                                  <p:stCondLst>
                                    <p:cond delay="0"/>
                                  </p:stCondLst>
                                  <p:childTnLst>
                                    <p:animEffect transition="out" filter="barn(inVertical)">
                                      <p:cBhvr>
                                        <p:cTn id="128" dur="500"/>
                                        <p:tgtEl>
                                          <p:spTgt spid="1034"/>
                                        </p:tgtEl>
                                      </p:cBhvr>
                                    </p:animEffect>
                                    <p:set>
                                      <p:cBhvr>
                                        <p:cTn id="129" dur="1" fill="hold">
                                          <p:stCondLst>
                                            <p:cond delay="499"/>
                                          </p:stCondLst>
                                        </p:cTn>
                                        <p:tgtEl>
                                          <p:spTgt spid="1034"/>
                                        </p:tgtEl>
                                        <p:attrNameLst>
                                          <p:attrName>style.visibility</p:attrName>
                                        </p:attrNameLst>
                                      </p:cBhvr>
                                      <p:to>
                                        <p:strVal val="hidden"/>
                                      </p:to>
                                    </p:set>
                                  </p:childTnLst>
                                </p:cTn>
                              </p:par>
                              <p:par>
                                <p:cTn id="130" presetID="16" presetClass="exit" presetSubtype="21" fill="hold" nodeType="withEffect">
                                  <p:stCondLst>
                                    <p:cond delay="0"/>
                                  </p:stCondLst>
                                  <p:childTnLst>
                                    <p:animEffect transition="out" filter="barn(inVertical)">
                                      <p:cBhvr>
                                        <p:cTn id="131" dur="500"/>
                                        <p:tgtEl>
                                          <p:spTgt spid="1036"/>
                                        </p:tgtEl>
                                      </p:cBhvr>
                                    </p:animEffect>
                                    <p:set>
                                      <p:cBhvr>
                                        <p:cTn id="132" dur="1" fill="hold">
                                          <p:stCondLst>
                                            <p:cond delay="499"/>
                                          </p:stCondLst>
                                        </p:cTn>
                                        <p:tgtEl>
                                          <p:spTgt spid="1036"/>
                                        </p:tgtEl>
                                        <p:attrNameLst>
                                          <p:attrName>style.visibility</p:attrName>
                                        </p:attrNameLst>
                                      </p:cBhvr>
                                      <p:to>
                                        <p:strVal val="hidden"/>
                                      </p:to>
                                    </p:set>
                                  </p:childTnLst>
                                </p:cTn>
                              </p:par>
                            </p:childTnLst>
                          </p:cTn>
                        </p:par>
                      </p:childTnLst>
                    </p:cTn>
                  </p:par>
                  <p:par>
                    <p:cTn id="133" fill="hold">
                      <p:stCondLst>
                        <p:cond delay="indefinite"/>
                      </p:stCondLst>
                      <p:childTnLst>
                        <p:par>
                          <p:cTn id="134" fill="hold">
                            <p:stCondLst>
                              <p:cond delay="0"/>
                            </p:stCondLst>
                            <p:childTnLst>
                              <p:par>
                                <p:cTn id="135" presetID="14" presetClass="entr" presetSubtype="10" fill="hold" grpId="0" nodeType="clickEffect">
                                  <p:stCondLst>
                                    <p:cond delay="0"/>
                                  </p:stCondLst>
                                  <p:childTnLst>
                                    <p:set>
                                      <p:cBhvr>
                                        <p:cTn id="136" dur="1" fill="hold">
                                          <p:stCondLst>
                                            <p:cond delay="0"/>
                                          </p:stCondLst>
                                        </p:cTn>
                                        <p:tgtEl>
                                          <p:spTgt spid="13"/>
                                        </p:tgtEl>
                                        <p:attrNameLst>
                                          <p:attrName>style.visibility</p:attrName>
                                        </p:attrNameLst>
                                      </p:cBhvr>
                                      <p:to>
                                        <p:strVal val="visible"/>
                                      </p:to>
                                    </p:set>
                                    <p:animEffect transition="in" filter="randombar(horizontal)">
                                      <p:cBhvr>
                                        <p:cTn id="137" dur="500"/>
                                        <p:tgtEl>
                                          <p:spTgt spid="13"/>
                                        </p:tgtEl>
                                      </p:cBhvr>
                                    </p:animEffect>
                                  </p:childTnLst>
                                </p:cTn>
                              </p:par>
                            </p:childTnLst>
                          </p:cTn>
                        </p:par>
                      </p:childTnLst>
                    </p:cTn>
                  </p:par>
                  <p:par>
                    <p:cTn id="138" fill="hold">
                      <p:stCondLst>
                        <p:cond delay="indefinite"/>
                      </p:stCondLst>
                      <p:childTnLst>
                        <p:par>
                          <p:cTn id="139" fill="hold">
                            <p:stCondLst>
                              <p:cond delay="0"/>
                            </p:stCondLst>
                            <p:childTnLst>
                              <p:par>
                                <p:cTn id="140" presetID="14" presetClass="entr" presetSubtype="10" fill="hold" grpId="0" nodeType="clickEffect">
                                  <p:stCondLst>
                                    <p:cond delay="0"/>
                                  </p:stCondLst>
                                  <p:childTnLst>
                                    <p:set>
                                      <p:cBhvr>
                                        <p:cTn id="141" dur="1" fill="hold">
                                          <p:stCondLst>
                                            <p:cond delay="0"/>
                                          </p:stCondLst>
                                        </p:cTn>
                                        <p:tgtEl>
                                          <p:spTgt spid="14"/>
                                        </p:tgtEl>
                                        <p:attrNameLst>
                                          <p:attrName>style.visibility</p:attrName>
                                        </p:attrNameLst>
                                      </p:cBhvr>
                                      <p:to>
                                        <p:strVal val="visible"/>
                                      </p:to>
                                    </p:set>
                                    <p:animEffect transition="in" filter="randombar(horizontal)">
                                      <p:cBhvr>
                                        <p:cTn id="142" dur="500"/>
                                        <p:tgtEl>
                                          <p:spTgt spid="14"/>
                                        </p:tgtEl>
                                      </p:cBhvr>
                                    </p:animEffect>
                                  </p:childTnLst>
                                </p:cTn>
                              </p:par>
                              <p:par>
                                <p:cTn id="143" presetID="14" presetClass="entr" presetSubtype="10" fill="hold" nodeType="withEffect">
                                  <p:stCondLst>
                                    <p:cond delay="0"/>
                                  </p:stCondLst>
                                  <p:childTnLst>
                                    <p:set>
                                      <p:cBhvr>
                                        <p:cTn id="144" dur="1" fill="hold">
                                          <p:stCondLst>
                                            <p:cond delay="0"/>
                                          </p:stCondLst>
                                        </p:cTn>
                                        <p:tgtEl>
                                          <p:spTgt spid="1040"/>
                                        </p:tgtEl>
                                        <p:attrNameLst>
                                          <p:attrName>style.visibility</p:attrName>
                                        </p:attrNameLst>
                                      </p:cBhvr>
                                      <p:to>
                                        <p:strVal val="visible"/>
                                      </p:to>
                                    </p:set>
                                    <p:animEffect transition="in" filter="randombar(horizontal)">
                                      <p:cBhvr>
                                        <p:cTn id="145" dur="500"/>
                                        <p:tgtEl>
                                          <p:spTgt spid="1040"/>
                                        </p:tgtEl>
                                      </p:cBhvr>
                                    </p:animEffect>
                                  </p:childTnLst>
                                </p:cTn>
                              </p:par>
                            </p:childTnLst>
                          </p:cTn>
                        </p:par>
                      </p:childTnLst>
                    </p:cTn>
                  </p:par>
                  <p:par>
                    <p:cTn id="146" fill="hold">
                      <p:stCondLst>
                        <p:cond delay="indefinite"/>
                      </p:stCondLst>
                      <p:childTnLst>
                        <p:par>
                          <p:cTn id="147" fill="hold">
                            <p:stCondLst>
                              <p:cond delay="0"/>
                            </p:stCondLst>
                            <p:childTnLst>
                              <p:par>
                                <p:cTn id="148" presetID="14" presetClass="entr" presetSubtype="10" fill="hold" grpId="0" nodeType="clickEffect">
                                  <p:stCondLst>
                                    <p:cond delay="0"/>
                                  </p:stCondLst>
                                  <p:childTnLst>
                                    <p:set>
                                      <p:cBhvr>
                                        <p:cTn id="149" dur="1" fill="hold">
                                          <p:stCondLst>
                                            <p:cond delay="0"/>
                                          </p:stCondLst>
                                        </p:cTn>
                                        <p:tgtEl>
                                          <p:spTgt spid="15"/>
                                        </p:tgtEl>
                                        <p:attrNameLst>
                                          <p:attrName>style.visibility</p:attrName>
                                        </p:attrNameLst>
                                      </p:cBhvr>
                                      <p:to>
                                        <p:strVal val="visible"/>
                                      </p:to>
                                    </p:set>
                                    <p:animEffect transition="in" filter="randombar(horizontal)">
                                      <p:cBhvr>
                                        <p:cTn id="150" dur="500"/>
                                        <p:tgtEl>
                                          <p:spTgt spid="15"/>
                                        </p:tgtEl>
                                      </p:cBhvr>
                                    </p:animEffect>
                                  </p:childTnLst>
                                </p:cTn>
                              </p:par>
                              <p:par>
                                <p:cTn id="151" presetID="14" presetClass="entr" presetSubtype="10" fill="hold" grpId="0" nodeType="withEffect">
                                  <p:stCondLst>
                                    <p:cond delay="0"/>
                                  </p:stCondLst>
                                  <p:childTnLst>
                                    <p:set>
                                      <p:cBhvr>
                                        <p:cTn id="152" dur="1" fill="hold">
                                          <p:stCondLst>
                                            <p:cond delay="0"/>
                                          </p:stCondLst>
                                        </p:cTn>
                                        <p:tgtEl>
                                          <p:spTgt spid="16"/>
                                        </p:tgtEl>
                                        <p:attrNameLst>
                                          <p:attrName>style.visibility</p:attrName>
                                        </p:attrNameLst>
                                      </p:cBhvr>
                                      <p:to>
                                        <p:strVal val="visible"/>
                                      </p:to>
                                    </p:set>
                                    <p:animEffect transition="in" filter="randombar(horizontal)">
                                      <p:cBhvr>
                                        <p:cTn id="153" dur="500"/>
                                        <p:tgtEl>
                                          <p:spTgt spid="16"/>
                                        </p:tgtEl>
                                      </p:cBhvr>
                                    </p:animEffect>
                                  </p:childTnLst>
                                </p:cTn>
                              </p:par>
                              <p:par>
                                <p:cTn id="154" presetID="14" presetClass="entr" presetSubtype="10" fill="hold" nodeType="withEffect">
                                  <p:stCondLst>
                                    <p:cond delay="0"/>
                                  </p:stCondLst>
                                  <p:childTnLst>
                                    <p:set>
                                      <p:cBhvr>
                                        <p:cTn id="155" dur="1" fill="hold">
                                          <p:stCondLst>
                                            <p:cond delay="0"/>
                                          </p:stCondLst>
                                        </p:cTn>
                                        <p:tgtEl>
                                          <p:spTgt spid="1042"/>
                                        </p:tgtEl>
                                        <p:attrNameLst>
                                          <p:attrName>style.visibility</p:attrName>
                                        </p:attrNameLst>
                                      </p:cBhvr>
                                      <p:to>
                                        <p:strVal val="visible"/>
                                      </p:to>
                                    </p:set>
                                    <p:animEffect transition="in" filter="randombar(horizontal)">
                                      <p:cBhvr>
                                        <p:cTn id="156" dur="500"/>
                                        <p:tgtEl>
                                          <p:spTgt spid="1042"/>
                                        </p:tgtEl>
                                      </p:cBhvr>
                                    </p:animEffect>
                                  </p:childTnLst>
                                </p:cTn>
                              </p:par>
                            </p:childTnLst>
                          </p:cTn>
                        </p:par>
                      </p:childTnLst>
                    </p:cTn>
                  </p:par>
                  <p:par>
                    <p:cTn id="157" fill="hold">
                      <p:stCondLst>
                        <p:cond delay="indefinite"/>
                      </p:stCondLst>
                      <p:childTnLst>
                        <p:par>
                          <p:cTn id="158" fill="hold">
                            <p:stCondLst>
                              <p:cond delay="0"/>
                            </p:stCondLst>
                            <p:childTnLst>
                              <p:par>
                                <p:cTn id="159" presetID="14" presetClass="exit" presetSubtype="10" fill="hold" grpId="1" nodeType="clickEffect">
                                  <p:stCondLst>
                                    <p:cond delay="0"/>
                                  </p:stCondLst>
                                  <p:childTnLst>
                                    <p:animEffect transition="out" filter="randombar(horizontal)">
                                      <p:cBhvr>
                                        <p:cTn id="160" dur="500"/>
                                        <p:tgtEl>
                                          <p:spTgt spid="13"/>
                                        </p:tgtEl>
                                      </p:cBhvr>
                                    </p:animEffect>
                                    <p:set>
                                      <p:cBhvr>
                                        <p:cTn id="161" dur="1" fill="hold">
                                          <p:stCondLst>
                                            <p:cond delay="499"/>
                                          </p:stCondLst>
                                        </p:cTn>
                                        <p:tgtEl>
                                          <p:spTgt spid="13"/>
                                        </p:tgtEl>
                                        <p:attrNameLst>
                                          <p:attrName>style.visibility</p:attrName>
                                        </p:attrNameLst>
                                      </p:cBhvr>
                                      <p:to>
                                        <p:strVal val="hidden"/>
                                      </p:to>
                                    </p:set>
                                  </p:childTnLst>
                                </p:cTn>
                              </p:par>
                              <p:par>
                                <p:cTn id="162" presetID="14" presetClass="exit" presetSubtype="10" fill="hold" grpId="1" nodeType="withEffect">
                                  <p:stCondLst>
                                    <p:cond delay="0"/>
                                  </p:stCondLst>
                                  <p:childTnLst>
                                    <p:animEffect transition="out" filter="randombar(horizontal)">
                                      <p:cBhvr>
                                        <p:cTn id="163" dur="500"/>
                                        <p:tgtEl>
                                          <p:spTgt spid="14"/>
                                        </p:tgtEl>
                                      </p:cBhvr>
                                    </p:animEffect>
                                    <p:set>
                                      <p:cBhvr>
                                        <p:cTn id="164" dur="1" fill="hold">
                                          <p:stCondLst>
                                            <p:cond delay="499"/>
                                          </p:stCondLst>
                                        </p:cTn>
                                        <p:tgtEl>
                                          <p:spTgt spid="14"/>
                                        </p:tgtEl>
                                        <p:attrNameLst>
                                          <p:attrName>style.visibility</p:attrName>
                                        </p:attrNameLst>
                                      </p:cBhvr>
                                      <p:to>
                                        <p:strVal val="hidden"/>
                                      </p:to>
                                    </p:set>
                                  </p:childTnLst>
                                </p:cTn>
                              </p:par>
                              <p:par>
                                <p:cTn id="165" presetID="14" presetClass="exit" presetSubtype="10" fill="hold" grpId="1" nodeType="withEffect">
                                  <p:stCondLst>
                                    <p:cond delay="0"/>
                                  </p:stCondLst>
                                  <p:childTnLst>
                                    <p:animEffect transition="out" filter="randombar(horizontal)">
                                      <p:cBhvr>
                                        <p:cTn id="166" dur="500"/>
                                        <p:tgtEl>
                                          <p:spTgt spid="15"/>
                                        </p:tgtEl>
                                      </p:cBhvr>
                                    </p:animEffect>
                                    <p:set>
                                      <p:cBhvr>
                                        <p:cTn id="167" dur="1" fill="hold">
                                          <p:stCondLst>
                                            <p:cond delay="499"/>
                                          </p:stCondLst>
                                        </p:cTn>
                                        <p:tgtEl>
                                          <p:spTgt spid="15"/>
                                        </p:tgtEl>
                                        <p:attrNameLst>
                                          <p:attrName>style.visibility</p:attrName>
                                        </p:attrNameLst>
                                      </p:cBhvr>
                                      <p:to>
                                        <p:strVal val="hidden"/>
                                      </p:to>
                                    </p:set>
                                  </p:childTnLst>
                                </p:cTn>
                              </p:par>
                              <p:par>
                                <p:cTn id="168" presetID="14" presetClass="exit" presetSubtype="10" fill="hold" grpId="1" nodeType="withEffect">
                                  <p:stCondLst>
                                    <p:cond delay="0"/>
                                  </p:stCondLst>
                                  <p:childTnLst>
                                    <p:animEffect transition="out" filter="randombar(horizontal)">
                                      <p:cBhvr>
                                        <p:cTn id="169" dur="500"/>
                                        <p:tgtEl>
                                          <p:spTgt spid="16"/>
                                        </p:tgtEl>
                                      </p:cBhvr>
                                    </p:animEffect>
                                    <p:set>
                                      <p:cBhvr>
                                        <p:cTn id="170" dur="1" fill="hold">
                                          <p:stCondLst>
                                            <p:cond delay="499"/>
                                          </p:stCondLst>
                                        </p:cTn>
                                        <p:tgtEl>
                                          <p:spTgt spid="16"/>
                                        </p:tgtEl>
                                        <p:attrNameLst>
                                          <p:attrName>style.visibility</p:attrName>
                                        </p:attrNameLst>
                                      </p:cBhvr>
                                      <p:to>
                                        <p:strVal val="hidden"/>
                                      </p:to>
                                    </p:set>
                                  </p:childTnLst>
                                </p:cTn>
                              </p:par>
                              <p:par>
                                <p:cTn id="171" presetID="14" presetClass="exit" presetSubtype="10" fill="hold" nodeType="withEffect">
                                  <p:stCondLst>
                                    <p:cond delay="0"/>
                                  </p:stCondLst>
                                  <p:childTnLst>
                                    <p:animEffect transition="out" filter="randombar(horizontal)">
                                      <p:cBhvr>
                                        <p:cTn id="172" dur="500"/>
                                        <p:tgtEl>
                                          <p:spTgt spid="1040"/>
                                        </p:tgtEl>
                                      </p:cBhvr>
                                    </p:animEffect>
                                    <p:set>
                                      <p:cBhvr>
                                        <p:cTn id="173" dur="1" fill="hold">
                                          <p:stCondLst>
                                            <p:cond delay="499"/>
                                          </p:stCondLst>
                                        </p:cTn>
                                        <p:tgtEl>
                                          <p:spTgt spid="1040"/>
                                        </p:tgtEl>
                                        <p:attrNameLst>
                                          <p:attrName>style.visibility</p:attrName>
                                        </p:attrNameLst>
                                      </p:cBhvr>
                                      <p:to>
                                        <p:strVal val="hidden"/>
                                      </p:to>
                                    </p:set>
                                  </p:childTnLst>
                                </p:cTn>
                              </p:par>
                              <p:par>
                                <p:cTn id="174" presetID="14" presetClass="exit" presetSubtype="10" fill="hold" nodeType="withEffect">
                                  <p:stCondLst>
                                    <p:cond delay="0"/>
                                  </p:stCondLst>
                                  <p:childTnLst>
                                    <p:animEffect transition="out" filter="randombar(horizontal)">
                                      <p:cBhvr>
                                        <p:cTn id="175" dur="500"/>
                                        <p:tgtEl>
                                          <p:spTgt spid="1042"/>
                                        </p:tgtEl>
                                      </p:cBhvr>
                                    </p:animEffect>
                                    <p:set>
                                      <p:cBhvr>
                                        <p:cTn id="176" dur="1" fill="hold">
                                          <p:stCondLst>
                                            <p:cond delay="499"/>
                                          </p:stCondLst>
                                        </p:cTn>
                                        <p:tgtEl>
                                          <p:spTgt spid="10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bldP spid="5" grpId="1"/>
      <p:bldP spid="4" grpId="0"/>
      <p:bldP spid="4" grpId="1"/>
      <p:bldP spid="7" grpId="0"/>
      <p:bldP spid="7"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207233" y="582291"/>
            <a:ext cx="11848000" cy="943936"/>
          </a:xfrm>
          <a:prstGeom prst="rect">
            <a:avLst/>
          </a:prstGeom>
          <a:noFill/>
          <a:ln>
            <a:noFill/>
          </a:ln>
        </p:spPr>
        <p:txBody>
          <a:bodyPr spcFirstLastPara="1" wrap="square" lIns="121900" tIns="121900" rIns="121900" bIns="121900" anchor="t" anchorCtr="0">
            <a:spAutoFit/>
          </a:bodyPr>
          <a:lstStyle/>
          <a:p>
            <a:pPr algn="ctr"/>
            <a:r>
              <a:rPr lang="vi" sz="2267" b="1" u="sng" dirty="0">
                <a:solidFill>
                  <a:schemeClr val="dk1"/>
                </a:solidFill>
              </a:rPr>
              <a:t>Ultrafiltration (UF) and reverse osmosis (RO) membrane using solar energy</a:t>
            </a:r>
            <a:endParaRPr sz="2267" b="1" u="sng" dirty="0">
              <a:solidFill>
                <a:schemeClr val="dk1"/>
              </a:solidFill>
            </a:endParaRPr>
          </a:p>
          <a:p>
            <a:pPr algn="ctr"/>
            <a:r>
              <a:rPr lang="vi" sz="2267" b="1" dirty="0">
                <a:solidFill>
                  <a:schemeClr val="dk1"/>
                </a:solidFill>
              </a:rPr>
              <a:t>-Truong Pham Tuan Nguyen-</a:t>
            </a:r>
            <a:endParaRPr sz="2267" b="1" dirty="0">
              <a:solidFill>
                <a:schemeClr val="dk1"/>
              </a:solidFill>
            </a:endParaRPr>
          </a:p>
        </p:txBody>
      </p:sp>
      <p:sp>
        <p:nvSpPr>
          <p:cNvPr id="55" name="Google Shape;55;p13"/>
          <p:cNvSpPr/>
          <p:nvPr/>
        </p:nvSpPr>
        <p:spPr>
          <a:xfrm>
            <a:off x="435967" y="5378784"/>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6" name="Google Shape;56;p13"/>
          <p:cNvSpPr/>
          <p:nvPr/>
        </p:nvSpPr>
        <p:spPr>
          <a:xfrm>
            <a:off x="2378184" y="5378851"/>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7" name="Google Shape;57;p13"/>
          <p:cNvSpPr/>
          <p:nvPr/>
        </p:nvSpPr>
        <p:spPr>
          <a:xfrm>
            <a:off x="4320400" y="5378733"/>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8" name="Google Shape;58;p13"/>
          <p:cNvSpPr/>
          <p:nvPr/>
        </p:nvSpPr>
        <p:spPr>
          <a:xfrm>
            <a:off x="6446033" y="5378833"/>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9" name="Google Shape;59;p13"/>
          <p:cNvSpPr/>
          <p:nvPr/>
        </p:nvSpPr>
        <p:spPr>
          <a:xfrm>
            <a:off x="8388251" y="5378733"/>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0" name="Google Shape;60;p13"/>
          <p:cNvSpPr/>
          <p:nvPr/>
        </p:nvSpPr>
        <p:spPr>
          <a:xfrm>
            <a:off x="10330467" y="5378800"/>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1" name="Google Shape;61;p13"/>
          <p:cNvSpPr txBox="1"/>
          <p:nvPr/>
        </p:nvSpPr>
        <p:spPr>
          <a:xfrm>
            <a:off x="435984" y="5664151"/>
            <a:ext cx="14228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Solar panels</a:t>
            </a:r>
            <a:endParaRPr sz="1600">
              <a:solidFill>
                <a:schemeClr val="dk1"/>
              </a:solidFill>
            </a:endParaRPr>
          </a:p>
        </p:txBody>
      </p:sp>
      <p:sp>
        <p:nvSpPr>
          <p:cNvPr id="62" name="Google Shape;62;p13"/>
          <p:cNvSpPr txBox="1"/>
          <p:nvPr/>
        </p:nvSpPr>
        <p:spPr>
          <a:xfrm>
            <a:off x="4239116" y="5664151"/>
            <a:ext cx="17096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UF Membrane</a:t>
            </a:r>
            <a:endParaRPr sz="1600">
              <a:solidFill>
                <a:schemeClr val="dk1"/>
              </a:solidFill>
            </a:endParaRPr>
          </a:p>
        </p:txBody>
      </p:sp>
      <p:sp>
        <p:nvSpPr>
          <p:cNvPr id="63" name="Google Shape;63;p13"/>
          <p:cNvSpPr txBox="1"/>
          <p:nvPr/>
        </p:nvSpPr>
        <p:spPr>
          <a:xfrm>
            <a:off x="2634712" y="5664251"/>
            <a:ext cx="9828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Pump</a:t>
            </a:r>
            <a:endParaRPr sz="1600">
              <a:solidFill>
                <a:schemeClr val="dk1"/>
              </a:solidFill>
            </a:endParaRPr>
          </a:p>
        </p:txBody>
      </p:sp>
      <p:sp>
        <p:nvSpPr>
          <p:cNvPr id="64" name="Google Shape;64;p13"/>
          <p:cNvSpPr txBox="1"/>
          <p:nvPr/>
        </p:nvSpPr>
        <p:spPr>
          <a:xfrm>
            <a:off x="6354085" y="5664251"/>
            <a:ext cx="16288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RO Membrane</a:t>
            </a:r>
            <a:endParaRPr sz="1600">
              <a:solidFill>
                <a:schemeClr val="dk1"/>
              </a:solidFill>
            </a:endParaRPr>
          </a:p>
        </p:txBody>
      </p:sp>
      <p:sp>
        <p:nvSpPr>
          <p:cNvPr id="65" name="Google Shape;65;p13"/>
          <p:cNvSpPr txBox="1"/>
          <p:nvPr/>
        </p:nvSpPr>
        <p:spPr>
          <a:xfrm>
            <a:off x="8388251" y="5664251"/>
            <a:ext cx="15396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Storage Tank</a:t>
            </a:r>
            <a:endParaRPr sz="1600">
              <a:solidFill>
                <a:schemeClr val="dk1"/>
              </a:solidFill>
            </a:endParaRPr>
          </a:p>
        </p:txBody>
      </p:sp>
      <p:sp>
        <p:nvSpPr>
          <p:cNvPr id="66" name="Google Shape;66;p13"/>
          <p:cNvSpPr txBox="1"/>
          <p:nvPr/>
        </p:nvSpPr>
        <p:spPr>
          <a:xfrm>
            <a:off x="10333217" y="5417852"/>
            <a:ext cx="1422800" cy="984845"/>
          </a:xfrm>
          <a:prstGeom prst="rect">
            <a:avLst/>
          </a:prstGeom>
          <a:noFill/>
          <a:ln>
            <a:noFill/>
          </a:ln>
        </p:spPr>
        <p:txBody>
          <a:bodyPr spcFirstLastPara="1" wrap="square" lIns="121900" tIns="121900" rIns="121900" bIns="121900" anchor="t" anchorCtr="0">
            <a:spAutoFit/>
          </a:bodyPr>
          <a:lstStyle/>
          <a:p>
            <a:pPr algn="ctr"/>
            <a:r>
              <a:rPr lang="vi" sz="1600">
                <a:solidFill>
                  <a:schemeClr val="dk1"/>
                </a:solidFill>
              </a:rPr>
              <a:t>Tap or Distribution System</a:t>
            </a:r>
            <a:endParaRPr sz="1600">
              <a:solidFill>
                <a:schemeClr val="dk1"/>
              </a:solidFill>
            </a:endParaRPr>
          </a:p>
        </p:txBody>
      </p:sp>
      <p:cxnSp>
        <p:nvCxnSpPr>
          <p:cNvPr id="67" name="Google Shape;67;p13"/>
          <p:cNvCxnSpPr>
            <a:stCxn id="61" idx="3"/>
            <a:endCxn id="56" idx="1"/>
          </p:cNvCxnSpPr>
          <p:nvPr/>
        </p:nvCxnSpPr>
        <p:spPr>
          <a:xfrm>
            <a:off x="1858784" y="5910352"/>
            <a:ext cx="519400" cy="99"/>
          </a:xfrm>
          <a:prstGeom prst="straightConnector1">
            <a:avLst/>
          </a:prstGeom>
          <a:noFill/>
          <a:ln w="9525" cap="flat" cmpd="sng">
            <a:solidFill>
              <a:schemeClr val="dk1"/>
            </a:solidFill>
            <a:prstDash val="solid"/>
            <a:round/>
            <a:headEnd type="none" w="med" len="med"/>
            <a:tailEnd type="triangle" w="med" len="med"/>
          </a:ln>
        </p:spPr>
      </p:cxnSp>
      <p:cxnSp>
        <p:nvCxnSpPr>
          <p:cNvPr id="68" name="Google Shape;68;p13"/>
          <p:cNvCxnSpPr/>
          <p:nvPr/>
        </p:nvCxnSpPr>
        <p:spPr>
          <a:xfrm>
            <a:off x="3771300" y="5910351"/>
            <a:ext cx="519600" cy="0"/>
          </a:xfrm>
          <a:prstGeom prst="straightConnector1">
            <a:avLst/>
          </a:prstGeom>
          <a:noFill/>
          <a:ln w="9525" cap="flat" cmpd="sng">
            <a:solidFill>
              <a:schemeClr val="dk1"/>
            </a:solidFill>
            <a:prstDash val="solid"/>
            <a:round/>
            <a:headEnd type="none" w="med" len="med"/>
            <a:tailEnd type="triangle" w="med" len="med"/>
          </a:ln>
        </p:spPr>
      </p:cxnSp>
      <p:cxnSp>
        <p:nvCxnSpPr>
          <p:cNvPr id="69" name="Google Shape;69;p13"/>
          <p:cNvCxnSpPr>
            <a:endCxn id="64" idx="1"/>
          </p:cNvCxnSpPr>
          <p:nvPr/>
        </p:nvCxnSpPr>
        <p:spPr>
          <a:xfrm>
            <a:off x="5759285" y="5910452"/>
            <a:ext cx="594800" cy="0"/>
          </a:xfrm>
          <a:prstGeom prst="straightConnector1">
            <a:avLst/>
          </a:prstGeom>
          <a:noFill/>
          <a:ln w="9525" cap="flat" cmpd="sng">
            <a:solidFill>
              <a:schemeClr val="dk1"/>
            </a:solidFill>
            <a:prstDash val="solid"/>
            <a:round/>
            <a:headEnd type="none" w="med" len="med"/>
            <a:tailEnd type="triangle" w="med" len="med"/>
          </a:ln>
        </p:spPr>
      </p:cxnSp>
      <p:cxnSp>
        <p:nvCxnSpPr>
          <p:cNvPr id="70" name="Google Shape;70;p13"/>
          <p:cNvCxnSpPr>
            <a:endCxn id="65" idx="1"/>
          </p:cNvCxnSpPr>
          <p:nvPr/>
        </p:nvCxnSpPr>
        <p:spPr>
          <a:xfrm>
            <a:off x="7842251" y="5910452"/>
            <a:ext cx="546000" cy="0"/>
          </a:xfrm>
          <a:prstGeom prst="straightConnector1">
            <a:avLst/>
          </a:prstGeom>
          <a:noFill/>
          <a:ln w="9525" cap="flat" cmpd="sng">
            <a:solidFill>
              <a:schemeClr val="dk1"/>
            </a:solidFill>
            <a:prstDash val="solid"/>
            <a:round/>
            <a:headEnd type="none" w="med" len="med"/>
            <a:tailEnd type="triangle" w="med" len="med"/>
          </a:ln>
        </p:spPr>
      </p:cxnSp>
      <p:cxnSp>
        <p:nvCxnSpPr>
          <p:cNvPr id="71" name="Google Shape;71;p13"/>
          <p:cNvCxnSpPr/>
          <p:nvPr/>
        </p:nvCxnSpPr>
        <p:spPr>
          <a:xfrm>
            <a:off x="9787217" y="5910451"/>
            <a:ext cx="546000" cy="0"/>
          </a:xfrm>
          <a:prstGeom prst="straightConnector1">
            <a:avLst/>
          </a:prstGeom>
          <a:noFill/>
          <a:ln w="9525" cap="flat" cmpd="sng">
            <a:solidFill>
              <a:schemeClr val="dk1"/>
            </a:solidFill>
            <a:prstDash val="solid"/>
            <a:round/>
            <a:headEnd type="none" w="med" len="med"/>
            <a:tailEnd type="triangle" w="med" len="med"/>
          </a:ln>
        </p:spPr>
      </p:cxnSp>
      <p:sp>
        <p:nvSpPr>
          <p:cNvPr id="72" name="Google Shape;72;p13"/>
          <p:cNvSpPr txBox="1"/>
          <p:nvPr/>
        </p:nvSpPr>
        <p:spPr>
          <a:xfrm>
            <a:off x="386600" y="1747075"/>
            <a:ext cx="11418800" cy="3200259"/>
          </a:xfrm>
          <a:prstGeom prst="rect">
            <a:avLst/>
          </a:prstGeom>
          <a:noFill/>
          <a:ln>
            <a:noFill/>
          </a:ln>
        </p:spPr>
        <p:txBody>
          <a:bodyPr spcFirstLastPara="1" wrap="square" lIns="121900" tIns="121900" rIns="121900" bIns="121900" anchor="t" anchorCtr="0">
            <a:spAutoFit/>
          </a:bodyPr>
          <a:lstStyle/>
          <a:p>
            <a:pPr marL="609585" indent="-440256">
              <a:buClr>
                <a:schemeClr val="dk1"/>
              </a:buClr>
              <a:buSzPts val="1600"/>
              <a:buChar char="-"/>
            </a:pPr>
            <a:r>
              <a:rPr lang="vi" sz="2133" dirty="0">
                <a:solidFill>
                  <a:schemeClr val="dk1"/>
                </a:solidFill>
              </a:rPr>
              <a:t>Solar: Capture energy and convert to electricity.</a:t>
            </a:r>
            <a:endParaRPr sz="2133" dirty="0">
              <a:solidFill>
                <a:schemeClr val="dk1"/>
              </a:solidFill>
            </a:endParaRPr>
          </a:p>
          <a:p>
            <a:pPr marL="609585" indent="-440256">
              <a:buClr>
                <a:schemeClr val="dk1"/>
              </a:buClr>
              <a:buSzPts val="1600"/>
              <a:buChar char="-"/>
            </a:pPr>
            <a:r>
              <a:rPr lang="vi" sz="2133" dirty="0">
                <a:solidFill>
                  <a:schemeClr val="dk1"/>
                </a:solidFill>
              </a:rPr>
              <a:t>Pump: Using electricity to pump water through system.</a:t>
            </a:r>
            <a:endParaRPr sz="2133" dirty="0">
              <a:solidFill>
                <a:schemeClr val="dk1"/>
              </a:solidFill>
            </a:endParaRPr>
          </a:p>
          <a:p>
            <a:pPr marL="609585" indent="-440256">
              <a:buClr>
                <a:schemeClr val="dk1"/>
              </a:buClr>
              <a:buSzPts val="1600"/>
              <a:buChar char="-"/>
            </a:pPr>
            <a:r>
              <a:rPr lang="vi" sz="2133" dirty="0">
                <a:solidFill>
                  <a:schemeClr val="dk1"/>
                </a:solidFill>
              </a:rPr>
              <a:t>UF Membrane:</a:t>
            </a:r>
            <a:r>
              <a:rPr lang="vi" sz="2133" dirty="0">
                <a:solidFill>
                  <a:schemeClr val="dk1"/>
                </a:solidFill>
                <a:highlight>
                  <a:schemeClr val="lt1"/>
                </a:highlight>
              </a:rPr>
              <a:t> uses a semi-permeable membrane with larger pores to remove particles, colloids, and some larger molecules.</a:t>
            </a:r>
            <a:endParaRPr sz="2133" dirty="0">
              <a:solidFill>
                <a:schemeClr val="dk1"/>
              </a:solidFill>
              <a:highlight>
                <a:schemeClr val="lt1"/>
              </a:highlight>
            </a:endParaRPr>
          </a:p>
          <a:p>
            <a:pPr marL="609585" indent="-440256">
              <a:buClr>
                <a:schemeClr val="dk1"/>
              </a:buClr>
              <a:buSzPts val="1600"/>
              <a:buChar char="-"/>
            </a:pPr>
            <a:r>
              <a:rPr lang="vi" sz="2133" dirty="0">
                <a:solidFill>
                  <a:schemeClr val="dk1"/>
                </a:solidFill>
                <a:highlight>
                  <a:schemeClr val="lt1"/>
                </a:highlight>
              </a:rPr>
              <a:t>RO Membrane: a more advanced filtration process that uses a semi-permeable membrane with much smaller pores to remove dissolved salts, minerals, and other contaminants.</a:t>
            </a:r>
            <a:endParaRPr sz="2133" dirty="0">
              <a:solidFill>
                <a:schemeClr val="dk1"/>
              </a:solidFill>
              <a:highlight>
                <a:schemeClr val="lt1"/>
              </a:highlight>
            </a:endParaRPr>
          </a:p>
          <a:p>
            <a:pPr marL="609585" indent="-440256">
              <a:buClr>
                <a:schemeClr val="dk1"/>
              </a:buClr>
              <a:buSzPts val="1600"/>
              <a:buChar char="-"/>
            </a:pPr>
            <a:r>
              <a:rPr lang="vi" sz="2133" dirty="0">
                <a:solidFill>
                  <a:schemeClr val="dk1"/>
                </a:solidFill>
                <a:highlight>
                  <a:schemeClr val="lt1"/>
                </a:highlight>
              </a:rPr>
              <a:t>Storage Tank: Preserve steady supply.</a:t>
            </a:r>
            <a:endParaRPr sz="2133" dirty="0">
              <a:solidFill>
                <a:schemeClr val="dk1"/>
              </a:solidFill>
              <a:highlight>
                <a:schemeClr val="lt1"/>
              </a:highlight>
            </a:endParaRPr>
          </a:p>
          <a:p>
            <a:pPr marL="609585" indent="-440256">
              <a:buClr>
                <a:schemeClr val="dk1"/>
              </a:buClr>
              <a:buSzPts val="1600"/>
              <a:buChar char="-"/>
            </a:pPr>
            <a:r>
              <a:rPr lang="vi" sz="2133" dirty="0">
                <a:solidFill>
                  <a:schemeClr val="dk1"/>
                </a:solidFill>
                <a:highlight>
                  <a:schemeClr val="lt1"/>
                </a:highlight>
              </a:rPr>
              <a:t>Tap or Distribution System: Distribute to users.</a:t>
            </a:r>
            <a:endParaRPr sz="2133" dirty="0">
              <a:solidFill>
                <a:schemeClr val="dk1"/>
              </a:solidFill>
              <a:highlight>
                <a:schemeClr val="lt1"/>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4"/>
          <p:cNvSpPr txBox="1"/>
          <p:nvPr/>
        </p:nvSpPr>
        <p:spPr>
          <a:xfrm>
            <a:off x="670800" y="647681"/>
            <a:ext cx="11070800" cy="5827068"/>
          </a:xfrm>
          <a:prstGeom prst="rect">
            <a:avLst/>
          </a:prstGeom>
          <a:noFill/>
          <a:ln>
            <a:noFill/>
          </a:ln>
        </p:spPr>
        <p:txBody>
          <a:bodyPr spcFirstLastPara="1" wrap="square" lIns="121900" tIns="121900" rIns="121900" bIns="121900" anchor="t" anchorCtr="0">
            <a:spAutoFit/>
          </a:bodyPr>
          <a:lstStyle/>
          <a:p>
            <a:r>
              <a:rPr lang="vi" sz="2533" b="1" u="sng" dirty="0">
                <a:solidFill>
                  <a:schemeClr val="dk1"/>
                </a:solidFill>
                <a:highlight>
                  <a:schemeClr val="lt1"/>
                </a:highlight>
              </a:rPr>
              <a:t>Three different approaches:</a:t>
            </a:r>
            <a:endParaRPr sz="2533" b="1" u="sng"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Solar energy is used for the whole system.</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The UF membrane acts as a physical barrier with relatively larger pores, typically in the range of 0.01 to 0.1 microns.</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The RO membrane is a semi-permeable barrier with very small pores, typically in the range of 0.0001 to 0.001 microns.</a:t>
            </a:r>
            <a:endParaRPr sz="2400" dirty="0">
              <a:solidFill>
                <a:schemeClr val="dk1"/>
              </a:solidFill>
              <a:highlight>
                <a:schemeClr val="lt1"/>
              </a:highlight>
            </a:endParaRPr>
          </a:p>
          <a:p>
            <a:endParaRPr sz="2400" dirty="0">
              <a:solidFill>
                <a:schemeClr val="dk1"/>
              </a:solidFill>
              <a:highlight>
                <a:schemeClr val="lt1"/>
              </a:highlight>
            </a:endParaRPr>
          </a:p>
          <a:p>
            <a:endParaRPr sz="2400" dirty="0">
              <a:solidFill>
                <a:schemeClr val="dk1"/>
              </a:solidFill>
              <a:highlight>
                <a:schemeClr val="lt1"/>
              </a:highlight>
            </a:endParaRPr>
          </a:p>
          <a:p>
            <a:r>
              <a:rPr lang="vi" sz="2533" b="1" u="sng" dirty="0">
                <a:solidFill>
                  <a:schemeClr val="dk1"/>
                </a:solidFill>
                <a:highlight>
                  <a:schemeClr val="lt1"/>
                </a:highlight>
              </a:rPr>
              <a:t>Technologies and Devices used:</a:t>
            </a:r>
            <a:endParaRPr sz="2533" b="1" u="sng"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Membrane modules.</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Pressure vessel.</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Pump.</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Control System.</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Sensors.</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Piping.</a:t>
            </a:r>
            <a:endParaRPr sz="2400" dirty="0">
              <a:solidFill>
                <a:schemeClr val="dk1"/>
              </a:solidFill>
              <a:highlight>
                <a:schemeClr val="lt1"/>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5"/>
          <p:cNvSpPr txBox="1"/>
          <p:nvPr/>
        </p:nvSpPr>
        <p:spPr>
          <a:xfrm>
            <a:off x="43130" y="543461"/>
            <a:ext cx="12192000" cy="6216854"/>
          </a:xfrm>
          <a:prstGeom prst="rect">
            <a:avLst/>
          </a:prstGeom>
          <a:noFill/>
          <a:ln>
            <a:noFill/>
          </a:ln>
        </p:spPr>
        <p:txBody>
          <a:bodyPr spcFirstLastPara="1" wrap="square" lIns="121900" tIns="121900" rIns="121900" bIns="121900" anchor="t" anchorCtr="0">
            <a:spAutoFit/>
          </a:bodyPr>
          <a:lstStyle/>
          <a:p>
            <a:r>
              <a:rPr lang="vi" sz="2533" b="1" u="sng" dirty="0">
                <a:solidFill>
                  <a:schemeClr val="dk1"/>
                </a:solidFill>
                <a:highlight>
                  <a:schemeClr val="lt1"/>
                </a:highlight>
              </a:rPr>
              <a:t>Benefits:</a:t>
            </a:r>
            <a:endParaRPr sz="2533" b="1" u="sng" dirty="0">
              <a:solidFill>
                <a:schemeClr val="dk1"/>
              </a:solidFill>
              <a:highlight>
                <a:schemeClr val="lt1"/>
              </a:highlight>
            </a:endParaRPr>
          </a:p>
          <a:p>
            <a:pPr marL="609585" indent="-457189">
              <a:buClr>
                <a:schemeClr val="dk1"/>
              </a:buClr>
              <a:buSzPts val="1800"/>
              <a:buChar char="-"/>
            </a:pPr>
            <a:r>
              <a:rPr lang="vi" sz="2400" i="1" dirty="0">
                <a:solidFill>
                  <a:schemeClr val="dk1"/>
                </a:solidFill>
                <a:highlight>
                  <a:schemeClr val="lt1"/>
                </a:highlight>
              </a:rPr>
              <a:t>Versatility</a:t>
            </a:r>
            <a:r>
              <a:rPr lang="vi" sz="2400" dirty="0">
                <a:solidFill>
                  <a:schemeClr val="dk1"/>
                </a:solidFill>
                <a:highlight>
                  <a:schemeClr val="lt1"/>
                </a:highlight>
              </a:rPr>
              <a:t>: RO membranes are applicable to a broad range of applications and industries since they may be used for a number of water sources, including saltwater, brackish water, and wastewater.  </a:t>
            </a:r>
            <a:endParaRPr sz="2400" dirty="0">
              <a:solidFill>
                <a:schemeClr val="dk1"/>
              </a:solidFill>
              <a:highlight>
                <a:schemeClr val="lt1"/>
              </a:highlight>
            </a:endParaRPr>
          </a:p>
          <a:p>
            <a:pPr marL="609585" indent="-457189">
              <a:buClr>
                <a:schemeClr val="dk1"/>
              </a:buClr>
              <a:buSzPts val="1800"/>
              <a:buChar char="-"/>
            </a:pPr>
            <a:r>
              <a:rPr lang="vi" sz="2400" i="1" dirty="0">
                <a:solidFill>
                  <a:schemeClr val="dk1"/>
                </a:solidFill>
                <a:highlight>
                  <a:schemeClr val="lt1"/>
                </a:highlight>
              </a:rPr>
              <a:t>Retention of Essential Minerals</a:t>
            </a:r>
            <a:r>
              <a:rPr lang="vi" sz="2400" dirty="0">
                <a:solidFill>
                  <a:schemeClr val="dk1"/>
                </a:solidFill>
                <a:highlight>
                  <a:schemeClr val="lt1"/>
                </a:highlight>
              </a:rPr>
              <a:t>: UF membranes frequently retain important minerals like calcium, magnesium, and potassium while removing larger pollutants. This is especially helpful for treating drinking water or creating food and beverages, both of which depend on maintaining the mineral composition of the water</a:t>
            </a:r>
            <a:endParaRPr sz="2400" dirty="0">
              <a:solidFill>
                <a:schemeClr val="dk1"/>
              </a:solidFill>
              <a:highlight>
                <a:schemeClr val="lt1"/>
              </a:highlight>
            </a:endParaRPr>
          </a:p>
          <a:p>
            <a:endParaRPr sz="2400" dirty="0">
              <a:solidFill>
                <a:schemeClr val="dk1"/>
              </a:solidFill>
              <a:highlight>
                <a:schemeClr val="lt1"/>
              </a:highlight>
            </a:endParaRPr>
          </a:p>
          <a:p>
            <a:r>
              <a:rPr lang="vi" sz="2533" b="1" u="sng" dirty="0">
                <a:solidFill>
                  <a:schemeClr val="dk1"/>
                </a:solidFill>
                <a:highlight>
                  <a:schemeClr val="lt1"/>
                </a:highlight>
              </a:rPr>
              <a:t>Potential Impacts: </a:t>
            </a:r>
            <a:endParaRPr sz="2533" b="1" u="sng"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Reusing water and recovering resources:</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Environmental impact</a:t>
            </a:r>
            <a:endParaRPr sz="2400" dirty="0">
              <a:solidFill>
                <a:schemeClr val="dk1"/>
              </a:solidFill>
              <a:highlight>
                <a:schemeClr val="lt1"/>
              </a:highlight>
            </a:endParaRPr>
          </a:p>
          <a:p>
            <a:endParaRPr sz="2400" dirty="0">
              <a:solidFill>
                <a:schemeClr val="dk1"/>
              </a:solidFill>
              <a:highlight>
                <a:schemeClr val="lt1"/>
              </a:highlight>
            </a:endParaRPr>
          </a:p>
          <a:p>
            <a:r>
              <a:rPr lang="vi" sz="2533" b="1" u="sng" dirty="0">
                <a:solidFill>
                  <a:schemeClr val="dk1"/>
                </a:solidFill>
                <a:highlight>
                  <a:schemeClr val="lt1"/>
                </a:highlight>
              </a:rPr>
              <a:t>Constraints:</a:t>
            </a:r>
            <a:endParaRPr sz="2533" b="1" u="sng"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Water quality is limited</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Costly</a:t>
            </a:r>
            <a:endParaRPr sz="2400" dirty="0">
              <a:solidFill>
                <a:schemeClr val="dk1"/>
              </a:solidFill>
              <a:highlight>
                <a:schemeClr val="lt1"/>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67492" y="87702"/>
            <a:ext cx="9779183" cy="1709057"/>
          </a:xfrm>
        </p:spPr>
        <p:txBody>
          <a:bodyPr/>
          <a:lstStyle/>
          <a:p>
            <a:r>
              <a:rPr lang="en-US" dirty="0"/>
              <a:t>Design: 3</a:t>
            </a:r>
            <a:br>
              <a:rPr lang="en-US" dirty="0"/>
            </a:br>
            <a:r>
              <a:rPr lang="en-US" dirty="0"/>
              <a:t>What is Gravity-Fed Water System?</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167493" y="2155488"/>
            <a:ext cx="9779182" cy="3366815"/>
          </a:xfrm>
        </p:spPr>
        <p:txBody>
          <a:bodyPr vert="horz" lIns="91440" tIns="45720" rIns="91440" bIns="45720" rtlCol="0" anchor="t">
            <a:normAutofit/>
          </a:bodyPr>
          <a:lstStyle/>
          <a:p>
            <a:r>
              <a:rPr lang="en-US" dirty="0"/>
              <a:t>Gravity fed water supply using solar energy is a sustainable and environmentally friendly way to provide water for homes, farms, and other applications. The system uses solar energy to power a pump that moves water from a source such as a well or a stream to a storage tank, which is located at a higher elevation than the point of use. The stored water is then gravity-fed to the point of use, eliminating the need for electricity or fuel to power the pump.</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mtClean="0"/>
              <a:pPr/>
              <a:t>9</a:t>
            </a:fld>
            <a:endParaRPr lang="en-US" dirty="0"/>
          </a:p>
        </p:txBody>
      </p:sp>
    </p:spTree>
    <p:extLst>
      <p:ext uri="{BB962C8B-B14F-4D97-AF65-F5344CB8AC3E}">
        <p14:creationId xmlns:p14="http://schemas.microsoft.com/office/powerpoint/2010/main" val="1325608595"/>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{57E41746-5DBD-42F6-961D-140C0FFCFC78}tf33552983_win32</Template>
  <TotalTime>271</TotalTime>
  <Words>1325</Words>
  <Application>Microsoft Office PowerPoint</Application>
  <PresentationFormat>Widescreen</PresentationFormat>
  <Paragraphs>190</Paragraphs>
  <Slides>17</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Calibri</vt:lpstr>
      <vt:lpstr>Franklin Gothic Book</vt:lpstr>
      <vt:lpstr>Franklin Gothic Book (Body)</vt:lpstr>
      <vt:lpstr>Franklin Gothic Demi</vt:lpstr>
      <vt:lpstr>Tahoma</vt:lpstr>
      <vt:lpstr>Tenorite</vt:lpstr>
      <vt:lpstr>Times New Roman</vt:lpstr>
      <vt:lpstr>Wingdings 2</vt:lpstr>
      <vt:lpstr>DividendVTI</vt:lpstr>
      <vt:lpstr>group4</vt:lpstr>
      <vt:lpstr>Problem</vt:lpstr>
      <vt:lpstr>Design idea 1</vt:lpstr>
      <vt:lpstr>Three different approaches</vt:lpstr>
      <vt:lpstr>benefits</vt:lpstr>
      <vt:lpstr>PowerPoint Presentation</vt:lpstr>
      <vt:lpstr>PowerPoint Presentation</vt:lpstr>
      <vt:lpstr>PowerPoint Presentation</vt:lpstr>
      <vt:lpstr>Design: 3 What is Gravity-Fed Water System?</vt:lpstr>
      <vt:lpstr>Technologies used-</vt:lpstr>
      <vt:lpstr>PowerPoint Presentation</vt:lpstr>
      <vt:lpstr>PowerPoint Presentation</vt:lpstr>
      <vt:lpstr>REVERSE OSMOSIS SYSTEM (WIND ENERGY)  - Nuyang Rai</vt:lpstr>
      <vt:lpstr>PowerPoint Presentation</vt:lpstr>
      <vt:lpstr>PowerPoint Presentation</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idea 1</dc:title>
  <dc:creator>Trung Kiên Nguyễn</dc:creator>
  <cp:lastModifiedBy>Trung Kiên Nguyễn</cp:lastModifiedBy>
  <cp:revision>71</cp:revision>
  <dcterms:created xsi:type="dcterms:W3CDTF">2023-05-16T01:52:45Z</dcterms:created>
  <dcterms:modified xsi:type="dcterms:W3CDTF">2023-05-16T21:59:58Z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